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98"/>
  </p:notesMasterIdLst>
  <p:handoutMasterIdLst>
    <p:handoutMasterId r:id="rId99"/>
  </p:handoutMasterIdLst>
  <p:sldIdLst>
    <p:sldId id="256" r:id="rId2"/>
    <p:sldId id="449" r:id="rId3"/>
    <p:sldId id="340" r:id="rId4"/>
    <p:sldId id="439" r:id="rId5"/>
    <p:sldId id="440" r:id="rId6"/>
    <p:sldId id="581" r:id="rId7"/>
    <p:sldId id="441" r:id="rId8"/>
    <p:sldId id="442" r:id="rId9"/>
    <p:sldId id="579" r:id="rId10"/>
    <p:sldId id="447" r:id="rId11"/>
    <p:sldId id="448" r:id="rId12"/>
    <p:sldId id="450" r:id="rId13"/>
    <p:sldId id="582" r:id="rId14"/>
    <p:sldId id="583" r:id="rId15"/>
    <p:sldId id="384" r:id="rId16"/>
    <p:sldId id="443" r:id="rId17"/>
    <p:sldId id="584" r:id="rId18"/>
    <p:sldId id="445" r:id="rId19"/>
    <p:sldId id="444" r:id="rId20"/>
    <p:sldId id="486" r:id="rId21"/>
    <p:sldId id="487" r:id="rId22"/>
    <p:sldId id="457" r:id="rId23"/>
    <p:sldId id="488" r:id="rId24"/>
    <p:sldId id="492" r:id="rId25"/>
    <p:sldId id="489" r:id="rId26"/>
    <p:sldId id="490" r:id="rId27"/>
    <p:sldId id="491" r:id="rId28"/>
    <p:sldId id="493" r:id="rId29"/>
    <p:sldId id="499" r:id="rId30"/>
    <p:sldId id="494" r:id="rId31"/>
    <p:sldId id="495" r:id="rId32"/>
    <p:sldId id="585" r:id="rId33"/>
    <p:sldId id="496" r:id="rId34"/>
    <p:sldId id="497" r:id="rId35"/>
    <p:sldId id="586" r:id="rId36"/>
    <p:sldId id="498" r:id="rId37"/>
    <p:sldId id="500" r:id="rId38"/>
    <p:sldId id="501" r:id="rId39"/>
    <p:sldId id="572" r:id="rId40"/>
    <p:sldId id="505" r:id="rId41"/>
    <p:sldId id="506" r:id="rId42"/>
    <p:sldId id="588" r:id="rId43"/>
    <p:sldId id="507" r:id="rId44"/>
    <p:sldId id="508" r:id="rId45"/>
    <p:sldId id="509" r:id="rId46"/>
    <p:sldId id="510" r:id="rId47"/>
    <p:sldId id="573" r:id="rId48"/>
    <p:sldId id="589" r:id="rId49"/>
    <p:sldId id="590" r:id="rId50"/>
    <p:sldId id="574" r:id="rId51"/>
    <p:sldId id="575" r:id="rId52"/>
    <p:sldId id="580" r:id="rId53"/>
    <p:sldId id="522" r:id="rId54"/>
    <p:sldId id="524" r:id="rId55"/>
    <p:sldId id="525" r:id="rId56"/>
    <p:sldId id="526" r:id="rId57"/>
    <p:sldId id="535" r:id="rId58"/>
    <p:sldId id="545" r:id="rId59"/>
    <p:sldId id="546" r:id="rId60"/>
    <p:sldId id="547" r:id="rId61"/>
    <p:sldId id="548" r:id="rId62"/>
    <p:sldId id="550" r:id="rId63"/>
    <p:sldId id="549" r:id="rId64"/>
    <p:sldId id="551" r:id="rId65"/>
    <p:sldId id="527" r:id="rId66"/>
    <p:sldId id="529" r:id="rId67"/>
    <p:sldId id="531" r:id="rId68"/>
    <p:sldId id="528" r:id="rId69"/>
    <p:sldId id="465" r:id="rId70"/>
    <p:sldId id="552" r:id="rId71"/>
    <p:sldId id="536" r:id="rId72"/>
    <p:sldId id="553" r:id="rId73"/>
    <p:sldId id="554" r:id="rId74"/>
    <p:sldId id="555" r:id="rId75"/>
    <p:sldId id="537" r:id="rId76"/>
    <p:sldId id="556" r:id="rId77"/>
    <p:sldId id="557" r:id="rId78"/>
    <p:sldId id="558" r:id="rId79"/>
    <p:sldId id="559" r:id="rId80"/>
    <p:sldId id="560" r:id="rId81"/>
    <p:sldId id="561" r:id="rId82"/>
    <p:sldId id="562" r:id="rId83"/>
    <p:sldId id="563" r:id="rId84"/>
    <p:sldId id="564" r:id="rId85"/>
    <p:sldId id="565" r:id="rId86"/>
    <p:sldId id="566" r:id="rId87"/>
    <p:sldId id="567" r:id="rId88"/>
    <p:sldId id="568" r:id="rId89"/>
    <p:sldId id="569" r:id="rId90"/>
    <p:sldId id="570" r:id="rId91"/>
    <p:sldId id="571" r:id="rId92"/>
    <p:sldId id="591" r:id="rId93"/>
    <p:sldId id="592" r:id="rId94"/>
    <p:sldId id="576" r:id="rId95"/>
    <p:sldId id="577" r:id="rId96"/>
    <p:sldId id="578" r:id="rId97"/>
  </p:sldIdLst>
  <p:sldSz cx="9144000" cy="6858000" type="screen4x3"/>
  <p:notesSz cx="6985000" cy="9271000"/>
  <p:defaultTextStyle>
    <a:defPPr>
      <a:defRPr lang="en-US"/>
    </a:defPPr>
    <a:lvl1pPr algn="l" rtl="0" fontAlgn="base">
      <a:spcBef>
        <a:spcPct val="0"/>
      </a:spcBef>
      <a:spcAft>
        <a:spcPct val="0"/>
      </a:spcAft>
      <a:defRPr sz="2400" i="1" kern="1200">
        <a:solidFill>
          <a:schemeClr val="tx1"/>
        </a:solidFill>
        <a:latin typeface="Tahoma" pitchFamily="34" charset="0"/>
        <a:ea typeface="+mn-ea"/>
        <a:cs typeface="+mn-cs"/>
      </a:defRPr>
    </a:lvl1pPr>
    <a:lvl2pPr marL="457200" algn="l" rtl="0" fontAlgn="base">
      <a:spcBef>
        <a:spcPct val="0"/>
      </a:spcBef>
      <a:spcAft>
        <a:spcPct val="0"/>
      </a:spcAft>
      <a:defRPr sz="2400" i="1" kern="1200">
        <a:solidFill>
          <a:schemeClr val="tx1"/>
        </a:solidFill>
        <a:latin typeface="Tahoma" pitchFamily="34" charset="0"/>
        <a:ea typeface="+mn-ea"/>
        <a:cs typeface="+mn-cs"/>
      </a:defRPr>
    </a:lvl2pPr>
    <a:lvl3pPr marL="914400" algn="l" rtl="0" fontAlgn="base">
      <a:spcBef>
        <a:spcPct val="0"/>
      </a:spcBef>
      <a:spcAft>
        <a:spcPct val="0"/>
      </a:spcAft>
      <a:defRPr sz="2400" i="1" kern="1200">
        <a:solidFill>
          <a:schemeClr val="tx1"/>
        </a:solidFill>
        <a:latin typeface="Tahoma" pitchFamily="34" charset="0"/>
        <a:ea typeface="+mn-ea"/>
        <a:cs typeface="+mn-cs"/>
      </a:defRPr>
    </a:lvl3pPr>
    <a:lvl4pPr marL="1371600" algn="l" rtl="0" fontAlgn="base">
      <a:spcBef>
        <a:spcPct val="0"/>
      </a:spcBef>
      <a:spcAft>
        <a:spcPct val="0"/>
      </a:spcAft>
      <a:defRPr sz="2400" i="1" kern="1200">
        <a:solidFill>
          <a:schemeClr val="tx1"/>
        </a:solidFill>
        <a:latin typeface="Tahoma" pitchFamily="34" charset="0"/>
        <a:ea typeface="+mn-ea"/>
        <a:cs typeface="+mn-cs"/>
      </a:defRPr>
    </a:lvl4pPr>
    <a:lvl5pPr marL="1828800" algn="l" rtl="0" fontAlgn="base">
      <a:spcBef>
        <a:spcPct val="0"/>
      </a:spcBef>
      <a:spcAft>
        <a:spcPct val="0"/>
      </a:spcAft>
      <a:defRPr sz="2400" i="1" kern="1200">
        <a:solidFill>
          <a:schemeClr val="tx1"/>
        </a:solidFill>
        <a:latin typeface="Tahoma" pitchFamily="34" charset="0"/>
        <a:ea typeface="+mn-ea"/>
        <a:cs typeface="+mn-cs"/>
      </a:defRPr>
    </a:lvl5pPr>
    <a:lvl6pPr marL="2286000" algn="l" defTabSz="914400" rtl="0" eaLnBrk="1" latinLnBrk="0" hangingPunct="1">
      <a:defRPr sz="2400" i="1" kern="1200">
        <a:solidFill>
          <a:schemeClr val="tx1"/>
        </a:solidFill>
        <a:latin typeface="Tahoma" pitchFamily="34" charset="0"/>
        <a:ea typeface="+mn-ea"/>
        <a:cs typeface="+mn-cs"/>
      </a:defRPr>
    </a:lvl6pPr>
    <a:lvl7pPr marL="2743200" algn="l" defTabSz="914400" rtl="0" eaLnBrk="1" latinLnBrk="0" hangingPunct="1">
      <a:defRPr sz="2400" i="1" kern="1200">
        <a:solidFill>
          <a:schemeClr val="tx1"/>
        </a:solidFill>
        <a:latin typeface="Tahoma" pitchFamily="34" charset="0"/>
        <a:ea typeface="+mn-ea"/>
        <a:cs typeface="+mn-cs"/>
      </a:defRPr>
    </a:lvl7pPr>
    <a:lvl8pPr marL="3200400" algn="l" defTabSz="914400" rtl="0" eaLnBrk="1" latinLnBrk="0" hangingPunct="1">
      <a:defRPr sz="2400" i="1" kern="1200">
        <a:solidFill>
          <a:schemeClr val="tx1"/>
        </a:solidFill>
        <a:latin typeface="Tahoma" pitchFamily="34" charset="0"/>
        <a:ea typeface="+mn-ea"/>
        <a:cs typeface="+mn-cs"/>
      </a:defRPr>
    </a:lvl8pPr>
    <a:lvl9pPr marL="3657600" algn="l" defTabSz="914400" rtl="0" eaLnBrk="1" latinLnBrk="0" hangingPunct="1">
      <a:defRPr sz="2400" i="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00"/>
    <a:srgbClr val="C0C0C0"/>
    <a:srgbClr val="FFFF00"/>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snapToGrid="0">
      <p:cViewPr varScale="1">
        <p:scale>
          <a:sx n="75" d="100"/>
          <a:sy n="75" d="100"/>
        </p:scale>
        <p:origin x="-774"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75" d="100"/>
        <a:sy n="75" d="100"/>
      </p:scale>
      <p:origin x="0" y="12906"/>
    </p:cViewPr>
  </p:sorterViewPr>
  <p:notesViewPr>
    <p:cSldViewPr snapToGrid="0">
      <p:cViewPr varScale="1">
        <p:scale>
          <a:sx n="55" d="100"/>
          <a:sy n="55" d="100"/>
        </p:scale>
        <p:origin x="-1752" y="-8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_rels/viewProps.xml.rels><?xml version="1.0" encoding="UTF-8" standalone="yes"?>
<Relationships xmlns="http://schemas.openxmlformats.org/package/2006/relationships"><Relationship Id="rId8" Type="http://schemas.openxmlformats.org/officeDocument/2006/relationships/slide" Target="slides/slide44.xml"/><Relationship Id="rId13" Type="http://schemas.openxmlformats.org/officeDocument/2006/relationships/slide" Target="slides/slide77.xml"/><Relationship Id="rId3" Type="http://schemas.openxmlformats.org/officeDocument/2006/relationships/slide" Target="slides/slide13.xml"/><Relationship Id="rId7" Type="http://schemas.openxmlformats.org/officeDocument/2006/relationships/slide" Target="slides/slide30.xml"/><Relationship Id="rId12" Type="http://schemas.openxmlformats.org/officeDocument/2006/relationships/slide" Target="slides/slide62.xml"/><Relationship Id="rId2" Type="http://schemas.openxmlformats.org/officeDocument/2006/relationships/slide" Target="slides/slide12.xml"/><Relationship Id="rId1" Type="http://schemas.openxmlformats.org/officeDocument/2006/relationships/slide" Target="slides/slide11.xml"/><Relationship Id="rId6" Type="http://schemas.openxmlformats.org/officeDocument/2006/relationships/slide" Target="slides/slide21.xml"/><Relationship Id="rId11" Type="http://schemas.openxmlformats.org/officeDocument/2006/relationships/slide" Target="slides/slide56.xml"/><Relationship Id="rId5" Type="http://schemas.openxmlformats.org/officeDocument/2006/relationships/slide" Target="slides/slide20.xml"/><Relationship Id="rId10" Type="http://schemas.openxmlformats.org/officeDocument/2006/relationships/slide" Target="slides/slide55.xml"/><Relationship Id="rId4" Type="http://schemas.openxmlformats.org/officeDocument/2006/relationships/slide" Target="slides/slide14.xml"/><Relationship Id="rId9" Type="http://schemas.openxmlformats.org/officeDocument/2006/relationships/slide" Target="slides/slide45.xml"/><Relationship Id="rId14" Type="http://schemas.openxmlformats.org/officeDocument/2006/relationships/slide" Target="slides/slide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0" tIns="46435" rIns="92870" bIns="46435" numCol="1" anchor="t" anchorCtr="0" compatLnSpc="1">
            <a:prstTxWarp prst="textNoShape">
              <a:avLst/>
            </a:prstTxWarp>
          </a:bodyPr>
          <a:lstStyle>
            <a:lvl1pPr defTabSz="928688" eaLnBrk="0" hangingPunct="0">
              <a:defRPr sz="1200" i="0">
                <a:latin typeface="Times New Roman" pitchFamily="18" charset="0"/>
              </a:defRPr>
            </a:lvl1pPr>
          </a:lstStyle>
          <a:p>
            <a:endParaRPr lang="en-US" altLang="en-US"/>
          </a:p>
        </p:txBody>
      </p:sp>
      <p:sp>
        <p:nvSpPr>
          <p:cNvPr id="19459" name="Rectangle 3"/>
          <p:cNvSpPr>
            <a:spLocks noGrp="1" noChangeArrowheads="1"/>
          </p:cNvSpPr>
          <p:nvPr>
            <p:ph type="dt" sz="quarter" idx="1"/>
          </p:nvPr>
        </p:nvSpPr>
        <p:spPr bwMode="auto">
          <a:xfrm>
            <a:off x="3957638" y="0"/>
            <a:ext cx="30273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0" tIns="46435" rIns="92870" bIns="46435" numCol="1" anchor="t" anchorCtr="0" compatLnSpc="1">
            <a:prstTxWarp prst="textNoShape">
              <a:avLst/>
            </a:prstTxWarp>
          </a:bodyPr>
          <a:lstStyle>
            <a:lvl1pPr algn="r" defTabSz="928688" eaLnBrk="0" hangingPunct="0">
              <a:defRPr sz="1200" i="0">
                <a:latin typeface="Times New Roman" pitchFamily="18" charset="0"/>
              </a:defRPr>
            </a:lvl1pPr>
          </a:lstStyle>
          <a:p>
            <a:endParaRPr lang="en-US" altLang="en-US"/>
          </a:p>
        </p:txBody>
      </p:sp>
      <p:sp>
        <p:nvSpPr>
          <p:cNvPr id="19460" name="Rectangle 4"/>
          <p:cNvSpPr>
            <a:spLocks noGrp="1" noChangeArrowheads="1"/>
          </p:cNvSpPr>
          <p:nvPr>
            <p:ph type="ftr" sz="quarter" idx="2"/>
          </p:nvPr>
        </p:nvSpPr>
        <p:spPr bwMode="auto">
          <a:xfrm>
            <a:off x="0" y="880745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0" tIns="46435" rIns="92870" bIns="46435" numCol="1" anchor="b" anchorCtr="0" compatLnSpc="1">
            <a:prstTxWarp prst="textNoShape">
              <a:avLst/>
            </a:prstTxWarp>
          </a:bodyPr>
          <a:lstStyle>
            <a:lvl1pPr defTabSz="928688" eaLnBrk="0" hangingPunct="0">
              <a:defRPr sz="1200" i="0">
                <a:latin typeface="Times New Roman" pitchFamily="18" charset="0"/>
              </a:defRPr>
            </a:lvl1pPr>
          </a:lstStyle>
          <a:p>
            <a:r>
              <a:rPr lang="en-US" altLang="en-US"/>
              <a:t>NACMA</a:t>
            </a:r>
          </a:p>
        </p:txBody>
      </p:sp>
      <p:sp>
        <p:nvSpPr>
          <p:cNvPr id="19461" name="Rectangle 5"/>
          <p:cNvSpPr>
            <a:spLocks noGrp="1" noChangeArrowheads="1"/>
          </p:cNvSpPr>
          <p:nvPr>
            <p:ph type="sldNum" sz="quarter" idx="3"/>
          </p:nvPr>
        </p:nvSpPr>
        <p:spPr bwMode="auto">
          <a:xfrm>
            <a:off x="3957638" y="8807450"/>
            <a:ext cx="30273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0" tIns="46435" rIns="92870" bIns="46435" numCol="1" anchor="b" anchorCtr="0" compatLnSpc="1">
            <a:prstTxWarp prst="textNoShape">
              <a:avLst/>
            </a:prstTxWarp>
          </a:bodyPr>
          <a:lstStyle>
            <a:lvl1pPr algn="r" defTabSz="928688" eaLnBrk="0" hangingPunct="0">
              <a:defRPr sz="1200" i="0">
                <a:latin typeface="Times New Roman" pitchFamily="18" charset="0"/>
              </a:defRPr>
            </a:lvl1pPr>
          </a:lstStyle>
          <a:p>
            <a:fld id="{1E4AF640-ED2B-4D2E-9AFD-6199E6231F00}" type="slidenum">
              <a:rPr lang="en-US" altLang="en-US"/>
              <a:pPr/>
              <a:t>‹#›</a:t>
            </a:fld>
            <a:endParaRPr lang="en-US" altLang="en-US"/>
          </a:p>
        </p:txBody>
      </p:sp>
    </p:spTree>
    <p:extLst>
      <p:ext uri="{BB962C8B-B14F-4D97-AF65-F5344CB8AC3E}">
        <p14:creationId xmlns:p14="http://schemas.microsoft.com/office/powerpoint/2010/main" val="1804859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0" tIns="46435" rIns="92870" bIns="46435" numCol="1" anchor="t" anchorCtr="0" compatLnSpc="1">
            <a:prstTxWarp prst="textNoShape">
              <a:avLst/>
            </a:prstTxWarp>
          </a:bodyPr>
          <a:lstStyle>
            <a:lvl1pPr defTabSz="928688" eaLnBrk="0" hangingPunct="0">
              <a:defRPr sz="1200" i="0">
                <a:latin typeface="Times New Roman" pitchFamily="18" charset="0"/>
              </a:defRPr>
            </a:lvl1pPr>
          </a:lstStyle>
          <a:p>
            <a:endParaRPr lang="en-US" altLang="en-US"/>
          </a:p>
        </p:txBody>
      </p:sp>
      <p:sp>
        <p:nvSpPr>
          <p:cNvPr id="18435" name="Rectangle 3"/>
          <p:cNvSpPr>
            <a:spLocks noGrp="1" noChangeArrowheads="1"/>
          </p:cNvSpPr>
          <p:nvPr>
            <p:ph type="dt" idx="1"/>
          </p:nvPr>
        </p:nvSpPr>
        <p:spPr bwMode="auto">
          <a:xfrm>
            <a:off x="3957638" y="0"/>
            <a:ext cx="30273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0" tIns="46435" rIns="92870" bIns="46435" numCol="1" anchor="t" anchorCtr="0" compatLnSpc="1">
            <a:prstTxWarp prst="textNoShape">
              <a:avLst/>
            </a:prstTxWarp>
          </a:bodyPr>
          <a:lstStyle>
            <a:lvl1pPr algn="r" defTabSz="928688" eaLnBrk="0" hangingPunct="0">
              <a:defRPr sz="1200" i="0">
                <a:latin typeface="Times New Roman" pitchFamily="18" charset="0"/>
              </a:defRPr>
            </a:lvl1pPr>
          </a:lstStyle>
          <a:p>
            <a:endParaRPr lang="en-US" altLang="en-US"/>
          </a:p>
        </p:txBody>
      </p:sp>
      <p:sp>
        <p:nvSpPr>
          <p:cNvPr id="18436"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31863" y="4403725"/>
            <a:ext cx="512127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0" tIns="46435" rIns="92870" bIns="4643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438" name="Rectangle 6"/>
          <p:cNvSpPr>
            <a:spLocks noGrp="1" noChangeArrowheads="1"/>
          </p:cNvSpPr>
          <p:nvPr>
            <p:ph type="ftr" sz="quarter" idx="4"/>
          </p:nvPr>
        </p:nvSpPr>
        <p:spPr bwMode="auto">
          <a:xfrm>
            <a:off x="0" y="880745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0" tIns="46435" rIns="92870" bIns="46435" numCol="1" anchor="b" anchorCtr="0" compatLnSpc="1">
            <a:prstTxWarp prst="textNoShape">
              <a:avLst/>
            </a:prstTxWarp>
          </a:bodyPr>
          <a:lstStyle>
            <a:lvl1pPr defTabSz="928688" eaLnBrk="0" hangingPunct="0">
              <a:defRPr sz="1200" i="0">
                <a:latin typeface="Times New Roman" pitchFamily="18" charset="0"/>
              </a:defRPr>
            </a:lvl1pPr>
          </a:lstStyle>
          <a:p>
            <a:r>
              <a:rPr lang="en-US" altLang="en-US"/>
              <a:t>NACMA</a:t>
            </a:r>
          </a:p>
        </p:txBody>
      </p:sp>
      <p:sp>
        <p:nvSpPr>
          <p:cNvPr id="18439" name="Rectangle 7"/>
          <p:cNvSpPr>
            <a:spLocks noGrp="1" noChangeArrowheads="1"/>
          </p:cNvSpPr>
          <p:nvPr>
            <p:ph type="sldNum" sz="quarter" idx="5"/>
          </p:nvPr>
        </p:nvSpPr>
        <p:spPr bwMode="auto">
          <a:xfrm>
            <a:off x="3957638" y="8807450"/>
            <a:ext cx="30273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0" tIns="46435" rIns="92870" bIns="46435" numCol="1" anchor="b" anchorCtr="0" compatLnSpc="1">
            <a:prstTxWarp prst="textNoShape">
              <a:avLst/>
            </a:prstTxWarp>
          </a:bodyPr>
          <a:lstStyle>
            <a:lvl1pPr algn="r" defTabSz="928688" eaLnBrk="0" hangingPunct="0">
              <a:defRPr sz="1200" i="0">
                <a:latin typeface="Times New Roman" pitchFamily="18" charset="0"/>
              </a:defRPr>
            </a:lvl1pPr>
          </a:lstStyle>
          <a:p>
            <a:fld id="{F1279C29-B7CA-498B-A9BD-720EA5573AC5}" type="slidenum">
              <a:rPr lang="en-US" altLang="en-US"/>
              <a:pPr/>
              <a:t>‹#›</a:t>
            </a:fld>
            <a:endParaRPr lang="en-US" altLang="en-US"/>
          </a:p>
        </p:txBody>
      </p:sp>
    </p:spTree>
    <p:extLst>
      <p:ext uri="{BB962C8B-B14F-4D97-AF65-F5344CB8AC3E}">
        <p14:creationId xmlns:p14="http://schemas.microsoft.com/office/powerpoint/2010/main" val="88606530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31D983F6-CA80-4A37-8A89-12BC75A513AF}" type="slidenum">
              <a:rPr lang="en-US" altLang="en-US"/>
              <a:pPr/>
              <a:t>1</a:t>
            </a:fld>
            <a:endParaRPr lang="en-US" alt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E098ACB5-DFDD-4CBA-B58F-0955933C8D57}" type="slidenum">
              <a:rPr lang="en-US" altLang="en-US"/>
              <a:pPr/>
              <a:t>12</a:t>
            </a:fld>
            <a:endParaRPr lang="en-US" alt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E098ACB5-DFDD-4CBA-B58F-0955933C8D57}" type="slidenum">
              <a:rPr lang="en-US" altLang="en-US"/>
              <a:pPr/>
              <a:t>13</a:t>
            </a:fld>
            <a:endParaRPr lang="en-US" alt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E098ACB5-DFDD-4CBA-B58F-0955933C8D57}" type="slidenum">
              <a:rPr lang="en-US" altLang="en-US"/>
              <a:pPr/>
              <a:t>14</a:t>
            </a:fld>
            <a:endParaRPr lang="en-US" alt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0EE26E46-B51E-4A43-97AA-3A16F2A3531A}" type="slidenum">
              <a:rPr lang="en-US" altLang="en-US"/>
              <a:pPr/>
              <a:t>15</a:t>
            </a:fld>
            <a:endParaRPr lang="en-US" alt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3D028664-4CC3-4A0C-963B-CEB547A1E6AA}" type="slidenum">
              <a:rPr lang="en-US" altLang="en-US"/>
              <a:pPr/>
              <a:t>16</a:t>
            </a:fld>
            <a:endParaRPr lang="en-US" alt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3D028664-4CC3-4A0C-963B-CEB547A1E6AA}" type="slidenum">
              <a:rPr lang="en-US" altLang="en-US"/>
              <a:pPr/>
              <a:t>17</a:t>
            </a:fld>
            <a:endParaRPr lang="en-US" alt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D0C9E74A-DE04-4B3A-A7A7-84178E8C384D}" type="slidenum">
              <a:rPr lang="en-US" altLang="en-US"/>
              <a:pPr/>
              <a:t>18</a:t>
            </a:fld>
            <a:endParaRPr lang="en-US" alt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6CA8A6A4-B34B-45CD-BF67-495FDB0581E3}" type="slidenum">
              <a:rPr lang="en-US" altLang="en-US"/>
              <a:pPr/>
              <a:t>19</a:t>
            </a:fld>
            <a:endParaRPr lang="en-US" alt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9EBF4799-2F59-4936-B309-76C32FF5E83E}" type="slidenum">
              <a:rPr lang="en-US" altLang="en-US"/>
              <a:pPr/>
              <a:t>20</a:t>
            </a:fld>
            <a:endParaRPr lang="en-US" alt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743B5DAA-FE99-4764-993B-D1B2E2E09CEC}" type="slidenum">
              <a:rPr lang="en-US" altLang="en-US"/>
              <a:pPr/>
              <a:t>21</a:t>
            </a:fld>
            <a:endParaRPr lang="en-US" alt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6CB0F2C3-1DD0-4736-8E85-917ADE73406C}" type="slidenum">
              <a:rPr lang="en-US" altLang="en-US"/>
              <a:pPr/>
              <a:t>2</a:t>
            </a:fld>
            <a:endParaRPr lang="en-US" altLang="en-US"/>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6369B31C-EC20-4C62-BBF8-48E424D5A1EA}" type="slidenum">
              <a:rPr lang="en-US" altLang="en-US"/>
              <a:pPr/>
              <a:t>22</a:t>
            </a:fld>
            <a:endParaRPr lang="en-US" alt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730A9542-17D7-46AB-8A87-BE6F557B74DA}" type="slidenum">
              <a:rPr lang="en-US" altLang="en-US"/>
              <a:pPr/>
              <a:t>23</a:t>
            </a:fld>
            <a:endParaRPr lang="en-US" alt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A33E4CC5-3F81-4FFF-BC84-D57E5CF4A087}" type="slidenum">
              <a:rPr lang="en-US" altLang="en-US"/>
              <a:pPr/>
              <a:t>24</a:t>
            </a:fld>
            <a:endParaRPr lang="en-US" alt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975ADEF4-66A3-442D-B09B-85BFB1B9FA4B}" type="slidenum">
              <a:rPr lang="en-US" altLang="en-US"/>
              <a:pPr/>
              <a:t>25</a:t>
            </a:fld>
            <a:endParaRPr lang="en-US" alt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39B191DD-217F-4BEB-85CE-EC85089E066D}" type="slidenum">
              <a:rPr lang="en-US" altLang="en-US"/>
              <a:pPr/>
              <a:t>26</a:t>
            </a:fld>
            <a:endParaRPr lang="en-US" alt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6EDB9BEB-696F-42C2-8EBB-774D1DFD5612}" type="slidenum">
              <a:rPr lang="en-US" altLang="en-US"/>
              <a:pPr/>
              <a:t>27</a:t>
            </a:fld>
            <a:endParaRPr lang="en-US" alt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4A0544DC-1591-4EFF-B2DA-92D93C9FB719}" type="slidenum">
              <a:rPr lang="en-US" altLang="en-US"/>
              <a:pPr/>
              <a:t>28</a:t>
            </a:fld>
            <a:endParaRPr lang="en-US" alt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A0D95BD2-471C-410D-A63F-49BD66A7FA4E}" type="slidenum">
              <a:rPr lang="en-US" altLang="en-US"/>
              <a:pPr/>
              <a:t>29</a:t>
            </a:fld>
            <a:endParaRPr lang="en-US" alt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1311176D-D0B1-4601-9236-705AA4B0374B}" type="slidenum">
              <a:rPr lang="en-US" altLang="en-US"/>
              <a:pPr/>
              <a:t>30</a:t>
            </a:fld>
            <a:endParaRPr lang="en-US" alt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318DDF30-178D-4C66-BC3C-9D9CC270E2A9}" type="slidenum">
              <a:rPr lang="en-US" altLang="en-US"/>
              <a:pPr/>
              <a:t>31</a:t>
            </a:fld>
            <a:endParaRPr lang="en-US" alt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5D8125DB-B008-4008-AD57-88E41CA15FFA}" type="slidenum">
              <a:rPr lang="en-US" altLang="en-US"/>
              <a:pPr/>
              <a:t>3</a:t>
            </a:fld>
            <a:endParaRPr lang="en-US" alt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318DDF30-178D-4C66-BC3C-9D9CC270E2A9}" type="slidenum">
              <a:rPr lang="en-US" altLang="en-US"/>
              <a:pPr/>
              <a:t>32</a:t>
            </a:fld>
            <a:endParaRPr lang="en-US" alt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2D3365C4-EF8F-42EA-A96F-B9E18DF3EF5C}" type="slidenum">
              <a:rPr lang="en-US" altLang="en-US"/>
              <a:pPr/>
              <a:t>33</a:t>
            </a:fld>
            <a:endParaRPr lang="en-US" alt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9F61D900-39C3-4347-B3E4-A487E79DBAB3}" type="slidenum">
              <a:rPr lang="en-US" altLang="en-US"/>
              <a:pPr/>
              <a:t>34</a:t>
            </a:fld>
            <a:endParaRPr lang="en-US" alt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6B32F584-F73D-4DF9-AE3B-C58E44F79226}" type="slidenum">
              <a:rPr lang="en-US" altLang="en-US"/>
              <a:pPr/>
              <a:t>36</a:t>
            </a:fld>
            <a:endParaRPr lang="en-US" alt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85F9D0EF-D96A-414D-A97D-F71FBB5C2A73}" type="slidenum">
              <a:rPr lang="en-US" altLang="en-US"/>
              <a:pPr/>
              <a:t>37</a:t>
            </a:fld>
            <a:endParaRPr lang="en-US" alt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050C7B5A-8F85-40F2-B38B-A804FF3BF0FF}" type="slidenum">
              <a:rPr lang="en-US" altLang="en-US"/>
              <a:pPr/>
              <a:t>38</a:t>
            </a:fld>
            <a:endParaRPr lang="en-US" alt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0F934C75-463E-49E8-946A-0371109A6D31}" type="slidenum">
              <a:rPr lang="en-US" altLang="en-US"/>
              <a:pPr/>
              <a:t>39</a:t>
            </a:fld>
            <a:endParaRPr lang="en-US" altLang="en-US"/>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F19DA761-F671-4AC5-BC73-3BFCB888DA62}" type="slidenum">
              <a:rPr lang="en-US" altLang="en-US"/>
              <a:pPr/>
              <a:t>40</a:t>
            </a:fld>
            <a:endParaRPr lang="en-US" altLang="en-US"/>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52BE26A4-F415-40E1-BA78-3AA4B2EEA89E}" type="slidenum">
              <a:rPr lang="en-US" altLang="en-US"/>
              <a:pPr/>
              <a:t>41</a:t>
            </a:fld>
            <a:endParaRPr lang="en-US" alt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52BE26A4-F415-40E1-BA78-3AA4B2EEA89E}" type="slidenum">
              <a:rPr lang="en-US" altLang="en-US"/>
              <a:pPr/>
              <a:t>42</a:t>
            </a:fld>
            <a:endParaRPr lang="en-US" alt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B3B3379B-FDC0-404C-AD85-C975E374220C}" type="slidenum">
              <a:rPr lang="en-US" altLang="en-US"/>
              <a:pPr/>
              <a:t>4</a:t>
            </a:fld>
            <a:endParaRPr lang="en-US" altLang="en-US"/>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5B2845B8-4F0F-4169-BE60-7DE87F4DD8F6}" type="slidenum">
              <a:rPr lang="en-US" altLang="en-US"/>
              <a:pPr/>
              <a:t>43</a:t>
            </a:fld>
            <a:endParaRPr lang="en-US" alt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86C2B171-AF77-4557-B78A-67A5AF5BB52C}" type="slidenum">
              <a:rPr lang="en-US" altLang="en-US"/>
              <a:pPr/>
              <a:t>44</a:t>
            </a:fld>
            <a:endParaRPr lang="en-US" alt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D2B53960-DB2A-42FD-8155-520CBBE5F67A}" type="slidenum">
              <a:rPr lang="en-US" altLang="en-US"/>
              <a:pPr/>
              <a:t>45</a:t>
            </a:fld>
            <a:endParaRPr lang="en-US" alt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2C5E9277-6A0B-45DA-8E29-C8F87709AEDE}" type="slidenum">
              <a:rPr lang="en-US" altLang="en-US"/>
              <a:pPr/>
              <a:t>46</a:t>
            </a:fld>
            <a:endParaRPr lang="en-US" alt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9A7FFD63-2C45-41CA-A991-C4D8F3C23F7E}" type="slidenum">
              <a:rPr lang="en-US" altLang="en-US"/>
              <a:pPr/>
              <a:t>47</a:t>
            </a:fld>
            <a:endParaRPr lang="en-US" alt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9A7FFD63-2C45-41CA-A991-C4D8F3C23F7E}" type="slidenum">
              <a:rPr lang="en-US" altLang="en-US"/>
              <a:pPr/>
              <a:t>49</a:t>
            </a:fld>
            <a:endParaRPr lang="en-US" alt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FC822FBD-5B7F-428E-BECD-9A4EBE2A680E}" type="slidenum">
              <a:rPr lang="en-US" altLang="en-US"/>
              <a:pPr/>
              <a:t>50</a:t>
            </a:fld>
            <a:endParaRPr lang="en-US" altLang="en-US"/>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FAF8EB7A-F2DA-452E-AD1F-C72E9C812788}" type="slidenum">
              <a:rPr lang="en-US" altLang="en-US"/>
              <a:pPr/>
              <a:t>51</a:t>
            </a:fld>
            <a:endParaRPr lang="en-US" alt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D3041C90-07DD-480F-8160-76B49903FC4D}" type="slidenum">
              <a:rPr lang="en-US" altLang="en-US"/>
              <a:pPr/>
              <a:t>52</a:t>
            </a:fld>
            <a:endParaRPr lang="en-US" altLang="en-US"/>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00CD2152-0B56-499C-B681-C3F22E62DFE7}" type="slidenum">
              <a:rPr lang="en-US" altLang="en-US"/>
              <a:pPr/>
              <a:t>53</a:t>
            </a:fld>
            <a:endParaRPr lang="en-US" altLang="en-US"/>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40E4D8E7-D992-42BA-BD79-E57E5637CE8D}" type="slidenum">
              <a:rPr lang="en-US" altLang="en-US"/>
              <a:pPr/>
              <a:t>5</a:t>
            </a:fld>
            <a:endParaRPr lang="en-US" alt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62D40913-F37D-414A-974F-841FF6BBCE5E}" type="slidenum">
              <a:rPr lang="en-US" altLang="en-US"/>
              <a:pPr/>
              <a:t>54</a:t>
            </a:fld>
            <a:endParaRPr lang="en-US" alt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33410051-10F0-4972-9D84-CA8294AD0469}" type="slidenum">
              <a:rPr lang="en-US" altLang="en-US"/>
              <a:pPr/>
              <a:t>55</a:t>
            </a:fld>
            <a:endParaRPr lang="en-US" altLang="en-US"/>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30E842F1-7F98-4CCF-B74F-2B68E8D35167}" type="slidenum">
              <a:rPr lang="en-US" altLang="en-US"/>
              <a:pPr/>
              <a:t>56</a:t>
            </a:fld>
            <a:endParaRPr lang="en-US" alt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E113A65B-4256-4BD1-8116-B8ADA343377C}" type="slidenum">
              <a:rPr lang="en-US" altLang="en-US"/>
              <a:pPr/>
              <a:t>57</a:t>
            </a:fld>
            <a:endParaRPr lang="en-US" alt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E76397A2-69EB-47C3-A36B-4F158B699AC0}" type="slidenum">
              <a:rPr lang="en-US" altLang="en-US"/>
              <a:pPr/>
              <a:t>58</a:t>
            </a:fld>
            <a:endParaRPr lang="en-US" alt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417D80E1-437A-412E-B543-06AD04E04D03}" type="slidenum">
              <a:rPr lang="en-US" altLang="en-US"/>
              <a:pPr/>
              <a:t>59</a:t>
            </a:fld>
            <a:endParaRPr lang="en-US" altLang="en-US"/>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6235835B-0003-4C73-A4A7-009834E8A593}" type="slidenum">
              <a:rPr lang="en-US" altLang="en-US"/>
              <a:pPr/>
              <a:t>60</a:t>
            </a:fld>
            <a:endParaRPr lang="en-US" alt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26D2CA88-219B-464B-B995-80655BC50C1C}" type="slidenum">
              <a:rPr lang="en-US" altLang="en-US"/>
              <a:pPr/>
              <a:t>61</a:t>
            </a:fld>
            <a:endParaRPr lang="en-US" altLang="en-US"/>
          </a:p>
        </p:txBody>
      </p:sp>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19610C9D-E038-4941-8451-691A9F0F0F3B}" type="slidenum">
              <a:rPr lang="en-US" altLang="en-US"/>
              <a:pPr/>
              <a:t>62</a:t>
            </a:fld>
            <a:endParaRPr lang="en-US" alt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1FAEE2C5-D1A8-42F5-A66C-1EA7C8CA0F6A}" type="slidenum">
              <a:rPr lang="en-US" altLang="en-US"/>
              <a:pPr/>
              <a:t>63</a:t>
            </a:fld>
            <a:endParaRPr lang="en-US" alt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10799753-406A-4056-B1B9-8179786ECE4E}" type="slidenum">
              <a:rPr lang="en-US" altLang="en-US"/>
              <a:pPr/>
              <a:t>7</a:t>
            </a:fld>
            <a:endParaRPr lang="en-US" alt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ABFA2904-20D5-480C-90AD-9B1B8D2CA360}" type="slidenum">
              <a:rPr lang="en-US" altLang="en-US"/>
              <a:pPr/>
              <a:t>64</a:t>
            </a:fld>
            <a:endParaRPr lang="en-US" alt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FC8F2908-7059-4DB9-B4F7-1A8FA918E619}" type="slidenum">
              <a:rPr lang="en-US" altLang="en-US"/>
              <a:pPr/>
              <a:t>65</a:t>
            </a:fld>
            <a:endParaRPr lang="en-US" altLang="en-US"/>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CBACF537-ABF4-44FB-A24F-F876966C58AF}" type="slidenum">
              <a:rPr lang="en-US" altLang="en-US"/>
              <a:pPr/>
              <a:t>66</a:t>
            </a:fld>
            <a:endParaRPr lang="en-US" alt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64497656-C2A3-4F8B-B7F1-1280610C7B2F}" type="slidenum">
              <a:rPr lang="en-US" altLang="en-US"/>
              <a:pPr/>
              <a:t>67</a:t>
            </a:fld>
            <a:endParaRPr lang="en-US" altLang="en-US"/>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86B49D32-811A-463E-AC78-E75B7ACC2349}" type="slidenum">
              <a:rPr lang="en-US" altLang="en-US"/>
              <a:pPr/>
              <a:t>68</a:t>
            </a:fld>
            <a:endParaRPr lang="en-US" altLang="en-US"/>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4A916599-6C82-410C-8343-5FCDB1BE280B}" type="slidenum">
              <a:rPr lang="en-US" altLang="en-US"/>
              <a:pPr/>
              <a:t>69</a:t>
            </a:fld>
            <a:endParaRPr lang="en-US" alt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0E21CA0E-441B-4D66-849B-64604896FBD7}" type="slidenum">
              <a:rPr lang="en-US" altLang="en-US"/>
              <a:pPr/>
              <a:t>70</a:t>
            </a:fld>
            <a:endParaRPr lang="en-US" altLang="en-U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9E123A8A-0012-4840-B088-8DEB3FBD5673}" type="slidenum">
              <a:rPr lang="en-US" altLang="en-US"/>
              <a:pPr/>
              <a:t>71</a:t>
            </a:fld>
            <a:endParaRPr lang="en-US" altLang="en-U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FA8B2200-C941-4BBB-B907-395CBB225386}" type="slidenum">
              <a:rPr lang="en-US" altLang="en-US"/>
              <a:pPr/>
              <a:t>72</a:t>
            </a:fld>
            <a:endParaRPr lang="en-US" alt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F5263E23-4732-4522-A67E-46A57A16C924}" type="slidenum">
              <a:rPr lang="en-US" altLang="en-US"/>
              <a:pPr/>
              <a:t>73</a:t>
            </a:fld>
            <a:endParaRPr lang="en-US" altLang="en-US"/>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2161FD22-CBA9-4BEA-AF58-496C00D8896C}" type="slidenum">
              <a:rPr lang="en-US" altLang="en-US"/>
              <a:pPr/>
              <a:t>8</a:t>
            </a:fld>
            <a:endParaRPr lang="en-US" alt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2B9E4F60-D38D-4E1C-A9A8-750695B87D7D}" type="slidenum">
              <a:rPr lang="en-US" altLang="en-US"/>
              <a:pPr/>
              <a:t>74</a:t>
            </a:fld>
            <a:endParaRPr lang="en-US" alt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29B77F65-3621-4997-9387-96A3EABF45DE}" type="slidenum">
              <a:rPr lang="en-US" altLang="en-US"/>
              <a:pPr/>
              <a:t>75</a:t>
            </a:fld>
            <a:endParaRPr lang="en-US" alt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CE9668DA-2555-4E2C-ABB2-9632BE99598F}" type="slidenum">
              <a:rPr lang="en-US" altLang="en-US"/>
              <a:pPr/>
              <a:t>76</a:t>
            </a:fld>
            <a:endParaRPr lang="en-US" altLang="en-US"/>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BE27C5F1-03CD-4C1B-9CF3-7146267237EB}" type="slidenum">
              <a:rPr lang="en-US" altLang="en-US"/>
              <a:pPr/>
              <a:t>77</a:t>
            </a:fld>
            <a:endParaRPr lang="en-US" altLang="en-US"/>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74B112F8-FACE-4549-A8D5-2C98ABF66F06}" type="slidenum">
              <a:rPr lang="en-US" altLang="en-US"/>
              <a:pPr/>
              <a:t>78</a:t>
            </a:fld>
            <a:endParaRPr lang="en-US" alt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58DE885C-D11F-41B7-A67B-5EBC3293DF91}" type="slidenum">
              <a:rPr lang="en-US" altLang="en-US"/>
              <a:pPr/>
              <a:t>79</a:t>
            </a:fld>
            <a:endParaRPr lang="en-US" altLang="en-US"/>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62EF9F1D-26D7-4B33-BF21-863B21D4685B}" type="slidenum">
              <a:rPr lang="en-US" altLang="en-US"/>
              <a:pPr/>
              <a:t>80</a:t>
            </a:fld>
            <a:endParaRPr lang="en-US" alt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34905234-FF8B-422E-B54C-544B04EFDD8F}" type="slidenum">
              <a:rPr lang="en-US" altLang="en-US"/>
              <a:pPr/>
              <a:t>81</a:t>
            </a:fld>
            <a:endParaRPr lang="en-US" altLang="en-US"/>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D30012EA-A7FA-4B3A-BE34-58F473B4FD31}" type="slidenum">
              <a:rPr lang="en-US" altLang="en-US"/>
              <a:pPr/>
              <a:t>82</a:t>
            </a:fld>
            <a:endParaRPr lang="en-US" alt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1BF6AA88-6B58-4630-9653-255A6D1724D6}" type="slidenum">
              <a:rPr lang="en-US" altLang="en-US"/>
              <a:pPr/>
              <a:t>83</a:t>
            </a:fld>
            <a:endParaRPr lang="en-US" altLang="en-US"/>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B6235BBC-749E-415D-8F69-B730CB404873}" type="slidenum">
              <a:rPr lang="en-US" altLang="en-US"/>
              <a:pPr/>
              <a:t>10</a:t>
            </a:fld>
            <a:endParaRPr lang="en-US" alt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74E037ED-96D4-49A7-B77E-7EDFC7D9CED2}" type="slidenum">
              <a:rPr lang="en-US" altLang="en-US"/>
              <a:pPr/>
              <a:t>84</a:t>
            </a:fld>
            <a:endParaRPr lang="en-US" alt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01F16080-F06F-45E8-BC1D-648DDD29D5D2}" type="slidenum">
              <a:rPr lang="en-US" altLang="en-US"/>
              <a:pPr/>
              <a:t>85</a:t>
            </a:fld>
            <a:endParaRPr lang="en-US" alt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A6BAA44F-D497-4FA0-A813-62556AB5281B}" type="slidenum">
              <a:rPr lang="en-US" altLang="en-US"/>
              <a:pPr/>
              <a:t>86</a:t>
            </a:fld>
            <a:endParaRPr lang="en-US" altLang="en-US"/>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E71622ED-ED80-4F59-9BE6-14266983F68F}" type="slidenum">
              <a:rPr lang="en-US" altLang="en-US"/>
              <a:pPr/>
              <a:t>87</a:t>
            </a:fld>
            <a:endParaRPr lang="en-US" altLang="en-US"/>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E5D4A4F2-2474-451A-89EA-B3020D2568E9}" type="slidenum">
              <a:rPr lang="en-US" altLang="en-US"/>
              <a:pPr/>
              <a:t>88</a:t>
            </a:fld>
            <a:endParaRPr lang="en-US" alt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43D17F8B-661F-4ED7-9CAF-DD7F1F7382CE}" type="slidenum">
              <a:rPr lang="en-US" altLang="en-US"/>
              <a:pPr/>
              <a:t>89</a:t>
            </a:fld>
            <a:endParaRPr lang="en-US" alt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D76590F9-B068-480C-A095-7F0BD00056F8}" type="slidenum">
              <a:rPr lang="en-US" altLang="en-US"/>
              <a:pPr/>
              <a:t>90</a:t>
            </a:fld>
            <a:endParaRPr lang="en-US" alt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021D01A9-1734-4C10-AFB2-6E896ED88785}" type="slidenum">
              <a:rPr lang="en-US" altLang="en-US"/>
              <a:pPr/>
              <a:t>91</a:t>
            </a:fld>
            <a:endParaRPr lang="en-US" altLang="en-US"/>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BFBA926C-BFF0-4D6F-B76A-8C01DDE631C2}" type="slidenum">
              <a:rPr lang="en-US" altLang="en-US"/>
              <a:pPr/>
              <a:t>94</a:t>
            </a:fld>
            <a:endParaRPr lang="en-US" altLang="en-US"/>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DDAB9F6D-5AC7-47CE-B9AD-897CB5D03A0F}" type="slidenum">
              <a:rPr lang="en-US" altLang="en-US"/>
              <a:pPr/>
              <a:t>95</a:t>
            </a:fld>
            <a:endParaRPr lang="en-US" altLang="en-US"/>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51B44532-1D02-4B75-8334-C1CBB9B30463}" type="slidenum">
              <a:rPr lang="en-US" altLang="en-US"/>
              <a:pPr/>
              <a:t>11</a:t>
            </a:fld>
            <a:endParaRPr lang="en-US" altLang="en-US"/>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NACMA</a:t>
            </a:r>
          </a:p>
        </p:txBody>
      </p:sp>
      <p:sp>
        <p:nvSpPr>
          <p:cNvPr id="7" name="Rectangle 7"/>
          <p:cNvSpPr>
            <a:spLocks noGrp="1" noChangeArrowheads="1"/>
          </p:cNvSpPr>
          <p:nvPr>
            <p:ph type="sldNum" sz="quarter" idx="5"/>
          </p:nvPr>
        </p:nvSpPr>
        <p:spPr>
          <a:ln/>
        </p:spPr>
        <p:txBody>
          <a:bodyPr/>
          <a:lstStyle/>
          <a:p>
            <a:fld id="{DED4EC83-53AC-4E80-97FD-94333F4EE3A1}" type="slidenum">
              <a:rPr lang="en-US" altLang="en-US"/>
              <a:pPr/>
              <a:t>96</a:t>
            </a:fld>
            <a:endParaRPr lang="en-US" altLang="en-US"/>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4388" name="Rectangle 4"/>
          <p:cNvSpPr>
            <a:spLocks noChangeArrowheads="1"/>
          </p:cNvSpPr>
          <p:nvPr/>
        </p:nvSpPr>
        <p:spPr bwMode="ltGray">
          <a:xfrm>
            <a:off x="3352800" y="0"/>
            <a:ext cx="5791200" cy="1524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4389" name="Group 5"/>
          <p:cNvGrpSpPr>
            <a:grpSpLocks/>
          </p:cNvGrpSpPr>
          <p:nvPr/>
        </p:nvGrpSpPr>
        <p:grpSpPr bwMode="auto">
          <a:xfrm>
            <a:off x="0" y="0"/>
            <a:ext cx="9144000" cy="6858000"/>
            <a:chOff x="0" y="0"/>
            <a:chExt cx="5760" cy="4320"/>
          </a:xfrm>
        </p:grpSpPr>
        <p:sp>
          <p:nvSpPr>
            <p:cNvPr id="144390"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1"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2"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3"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4"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5"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6"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7"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8"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9"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0"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1"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2"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3"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4"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5"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6"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7"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8"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9"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0"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1"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3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3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3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3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3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3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3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3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3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3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4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4441" name="Line 57"/>
          <p:cNvSpPr>
            <a:spLocks noChangeShapeType="1"/>
          </p:cNvSpPr>
          <p:nvPr/>
        </p:nvSpPr>
        <p:spPr bwMode="ltGray">
          <a:xfrm>
            <a:off x="8839200" y="0"/>
            <a:ext cx="0" cy="23622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4456" name="Group 72"/>
          <p:cNvGrpSpPr>
            <a:grpSpLocks/>
          </p:cNvGrpSpPr>
          <p:nvPr userDrawn="1"/>
        </p:nvGrpSpPr>
        <p:grpSpPr bwMode="auto">
          <a:xfrm>
            <a:off x="609600" y="304800"/>
            <a:ext cx="6049963" cy="2851150"/>
            <a:chOff x="384" y="559"/>
            <a:chExt cx="3811" cy="1796"/>
          </a:xfrm>
        </p:grpSpPr>
        <p:sp>
          <p:nvSpPr>
            <p:cNvPr id="144443" name="Line 59"/>
            <p:cNvSpPr>
              <a:spLocks noChangeShapeType="1"/>
            </p:cNvSpPr>
            <p:nvPr/>
          </p:nvSpPr>
          <p:spPr bwMode="ltGray">
            <a:xfrm>
              <a:off x="506" y="559"/>
              <a:ext cx="0" cy="1796"/>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45" name="Line 61"/>
            <p:cNvSpPr>
              <a:spLocks noChangeShapeType="1"/>
            </p:cNvSpPr>
            <p:nvPr/>
          </p:nvSpPr>
          <p:spPr bwMode="ltGray">
            <a:xfrm flipH="1" flipV="1">
              <a:off x="384" y="938"/>
              <a:ext cx="3811" cy="1"/>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46"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4447" name="Group 63"/>
          <p:cNvGrpSpPr>
            <a:grpSpLocks/>
          </p:cNvGrpSpPr>
          <p:nvPr/>
        </p:nvGrpSpPr>
        <p:grpSpPr bwMode="auto">
          <a:xfrm>
            <a:off x="2565400" y="3124200"/>
            <a:ext cx="6045200" cy="2876550"/>
            <a:chOff x="1480" y="1952"/>
            <a:chExt cx="3808" cy="1812"/>
          </a:xfrm>
        </p:grpSpPr>
        <p:sp>
          <p:nvSpPr>
            <p:cNvPr id="144448" name="Line 64"/>
            <p:cNvSpPr>
              <a:spLocks noChangeShapeType="1"/>
            </p:cNvSpPr>
            <p:nvPr/>
          </p:nvSpPr>
          <p:spPr bwMode="ltGray">
            <a:xfrm flipV="1">
              <a:off x="1480" y="3442"/>
              <a:ext cx="3808"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49" name="Line 65"/>
            <p:cNvSpPr>
              <a:spLocks noChangeShapeType="1"/>
            </p:cNvSpPr>
            <p:nvPr/>
          </p:nvSpPr>
          <p:spPr bwMode="ltGray">
            <a:xfrm flipH="1">
              <a:off x="5172" y="1952"/>
              <a:ext cx="0" cy="181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50"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4451" name="Rectangle 67"/>
          <p:cNvSpPr>
            <a:spLocks noGrp="1" noChangeArrowheads="1"/>
          </p:cNvSpPr>
          <p:nvPr>
            <p:ph type="ctrTitle"/>
          </p:nvPr>
        </p:nvSpPr>
        <p:spPr>
          <a:xfrm>
            <a:off x="990600" y="1752600"/>
            <a:ext cx="7772400" cy="1143000"/>
          </a:xfrm>
        </p:spPr>
        <p:txBody>
          <a:bodyPr/>
          <a:lstStyle>
            <a:lvl1pPr>
              <a:defRPr/>
            </a:lvl1pPr>
          </a:lstStyle>
          <a:p>
            <a:pPr lvl="0"/>
            <a:r>
              <a:rPr lang="en-US" altLang="en-US" noProof="0" smtClean="0"/>
              <a:t>Click to edit Master title style</a:t>
            </a:r>
          </a:p>
        </p:txBody>
      </p:sp>
      <p:sp>
        <p:nvSpPr>
          <p:cNvPr id="144452"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144453" name="Rectangle 69"/>
          <p:cNvSpPr>
            <a:spLocks noGrp="1" noChangeArrowheads="1"/>
          </p:cNvSpPr>
          <p:nvPr>
            <p:ph type="dt" sz="quarter" idx="2"/>
          </p:nvPr>
        </p:nvSpPr>
        <p:spPr/>
        <p:txBody>
          <a:bodyPr/>
          <a:lstStyle>
            <a:lvl1pPr>
              <a:defRPr/>
            </a:lvl1pPr>
          </a:lstStyle>
          <a:p>
            <a:endParaRPr lang="en-US" altLang="en-US"/>
          </a:p>
        </p:txBody>
      </p:sp>
      <p:sp>
        <p:nvSpPr>
          <p:cNvPr id="144454" name="Rectangle 70"/>
          <p:cNvSpPr>
            <a:spLocks noGrp="1" noChangeArrowheads="1"/>
          </p:cNvSpPr>
          <p:nvPr>
            <p:ph type="ftr" sz="quarter" idx="3"/>
          </p:nvPr>
        </p:nvSpPr>
        <p:spPr/>
        <p:txBody>
          <a:bodyPr/>
          <a:lstStyle>
            <a:lvl1pPr>
              <a:defRPr/>
            </a:lvl1pPr>
          </a:lstStyle>
          <a:p>
            <a:r>
              <a:rPr lang="en-US" altLang="en-US" smtClean="0"/>
              <a:t>© 2014 NACMA</a:t>
            </a:r>
            <a:endParaRPr lang="en-US" altLang="en-US"/>
          </a:p>
        </p:txBody>
      </p:sp>
      <p:sp>
        <p:nvSpPr>
          <p:cNvPr id="144455" name="Rectangle 71"/>
          <p:cNvSpPr>
            <a:spLocks noGrp="1" noChangeArrowheads="1"/>
          </p:cNvSpPr>
          <p:nvPr>
            <p:ph type="sldNum" sz="quarter" idx="4"/>
          </p:nvPr>
        </p:nvSpPr>
        <p:spPr/>
        <p:txBody>
          <a:bodyPr/>
          <a:lstStyle>
            <a:lvl1pPr>
              <a:defRPr/>
            </a:lvl1pPr>
          </a:lstStyle>
          <a:p>
            <a:fld id="{426F07C1-1B6A-4B25-AC94-79B8EEF7C110}"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2014 NACMA</a:t>
            </a:r>
            <a:endParaRPr lang="en-US" altLang="en-US"/>
          </a:p>
        </p:txBody>
      </p:sp>
      <p:sp>
        <p:nvSpPr>
          <p:cNvPr id="6" name="Slide Number Placeholder 5"/>
          <p:cNvSpPr>
            <a:spLocks noGrp="1"/>
          </p:cNvSpPr>
          <p:nvPr>
            <p:ph type="sldNum" sz="quarter" idx="12"/>
          </p:nvPr>
        </p:nvSpPr>
        <p:spPr/>
        <p:txBody>
          <a:bodyPr/>
          <a:lstStyle>
            <a:lvl1pPr>
              <a:defRPr/>
            </a:lvl1pPr>
          </a:lstStyle>
          <a:p>
            <a:fld id="{DFC74F42-CE36-43B1-80BC-0CF8F9D94A36}" type="slidenum">
              <a:rPr lang="en-US" altLang="en-US"/>
              <a:pPr/>
              <a:t>‹#›</a:t>
            </a:fld>
            <a:endParaRPr lang="en-US" altLang="en-US"/>
          </a:p>
        </p:txBody>
      </p:sp>
    </p:spTree>
    <p:extLst>
      <p:ext uri="{BB962C8B-B14F-4D97-AF65-F5344CB8AC3E}">
        <p14:creationId xmlns:p14="http://schemas.microsoft.com/office/powerpoint/2010/main" val="8541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2014 NACMA</a:t>
            </a:r>
            <a:endParaRPr lang="en-US" altLang="en-US"/>
          </a:p>
        </p:txBody>
      </p:sp>
      <p:sp>
        <p:nvSpPr>
          <p:cNvPr id="6" name="Slide Number Placeholder 5"/>
          <p:cNvSpPr>
            <a:spLocks noGrp="1"/>
          </p:cNvSpPr>
          <p:nvPr>
            <p:ph type="sldNum" sz="quarter" idx="12"/>
          </p:nvPr>
        </p:nvSpPr>
        <p:spPr/>
        <p:txBody>
          <a:bodyPr/>
          <a:lstStyle>
            <a:lvl1pPr>
              <a:defRPr/>
            </a:lvl1pPr>
          </a:lstStyle>
          <a:p>
            <a:fld id="{03E00B08-41EB-4CDE-929D-442008B876B1}" type="slidenum">
              <a:rPr lang="en-US" altLang="en-US"/>
              <a:pPr/>
              <a:t>‹#›</a:t>
            </a:fld>
            <a:endParaRPr lang="en-US" altLang="en-US"/>
          </a:p>
        </p:txBody>
      </p:sp>
    </p:spTree>
    <p:extLst>
      <p:ext uri="{BB962C8B-B14F-4D97-AF65-F5344CB8AC3E}">
        <p14:creationId xmlns:p14="http://schemas.microsoft.com/office/powerpoint/2010/main" val="1630995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00600" y="19050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smtClean="0"/>
              <a:t>© 2014 NACMA</a:t>
            </a:r>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4E4A763-E06C-4946-8E13-1EFF4A0F6A7D}" type="slidenum">
              <a:rPr lang="en-US" altLang="en-US"/>
              <a:pPr/>
              <a:t>‹#›</a:t>
            </a:fld>
            <a:endParaRPr lang="en-US" altLang="en-US"/>
          </a:p>
        </p:txBody>
      </p:sp>
    </p:spTree>
    <p:extLst>
      <p:ext uri="{BB962C8B-B14F-4D97-AF65-F5344CB8AC3E}">
        <p14:creationId xmlns:p14="http://schemas.microsoft.com/office/powerpoint/2010/main" val="2863047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9050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smtClean="0"/>
              <a:t>© 2014 NACMA</a:t>
            </a:r>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620D563E-F2F6-4162-94BD-7AF765421580}" type="slidenum">
              <a:rPr lang="en-US" altLang="en-US"/>
              <a:pPr/>
              <a:t>‹#›</a:t>
            </a:fld>
            <a:endParaRPr lang="en-US" altLang="en-US"/>
          </a:p>
        </p:txBody>
      </p:sp>
    </p:spTree>
    <p:extLst>
      <p:ext uri="{BB962C8B-B14F-4D97-AF65-F5344CB8AC3E}">
        <p14:creationId xmlns:p14="http://schemas.microsoft.com/office/powerpoint/2010/main" val="231936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2014 NACMA</a:t>
            </a:r>
            <a:endParaRPr lang="en-US" altLang="en-US"/>
          </a:p>
        </p:txBody>
      </p:sp>
      <p:sp>
        <p:nvSpPr>
          <p:cNvPr id="6" name="Slide Number Placeholder 5"/>
          <p:cNvSpPr>
            <a:spLocks noGrp="1"/>
          </p:cNvSpPr>
          <p:nvPr>
            <p:ph type="sldNum" sz="quarter" idx="12"/>
          </p:nvPr>
        </p:nvSpPr>
        <p:spPr/>
        <p:txBody>
          <a:bodyPr/>
          <a:lstStyle>
            <a:lvl1pPr>
              <a:defRPr/>
            </a:lvl1pPr>
          </a:lstStyle>
          <a:p>
            <a:fld id="{1CABEE0E-D781-46F3-8C98-DC09A3851FC1}" type="slidenum">
              <a:rPr lang="en-US" altLang="en-US"/>
              <a:pPr/>
              <a:t>‹#›</a:t>
            </a:fld>
            <a:endParaRPr lang="en-US" altLang="en-US"/>
          </a:p>
        </p:txBody>
      </p:sp>
    </p:spTree>
    <p:extLst>
      <p:ext uri="{BB962C8B-B14F-4D97-AF65-F5344CB8AC3E}">
        <p14:creationId xmlns:p14="http://schemas.microsoft.com/office/powerpoint/2010/main" val="3870793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2014 NACMA</a:t>
            </a:r>
            <a:endParaRPr lang="en-US" altLang="en-US"/>
          </a:p>
        </p:txBody>
      </p:sp>
      <p:sp>
        <p:nvSpPr>
          <p:cNvPr id="6" name="Slide Number Placeholder 5"/>
          <p:cNvSpPr>
            <a:spLocks noGrp="1"/>
          </p:cNvSpPr>
          <p:nvPr>
            <p:ph type="sldNum" sz="quarter" idx="12"/>
          </p:nvPr>
        </p:nvSpPr>
        <p:spPr/>
        <p:txBody>
          <a:bodyPr/>
          <a:lstStyle>
            <a:lvl1pPr>
              <a:defRPr/>
            </a:lvl1pPr>
          </a:lstStyle>
          <a:p>
            <a:fld id="{99B5D275-7A4D-4187-93BA-DD8899981F67}" type="slidenum">
              <a:rPr lang="en-US" altLang="en-US"/>
              <a:pPr/>
              <a:t>‹#›</a:t>
            </a:fld>
            <a:endParaRPr lang="en-US" altLang="en-US"/>
          </a:p>
        </p:txBody>
      </p:sp>
    </p:spTree>
    <p:extLst>
      <p:ext uri="{BB962C8B-B14F-4D97-AF65-F5344CB8AC3E}">
        <p14:creationId xmlns:p14="http://schemas.microsoft.com/office/powerpoint/2010/main" val="235653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 2014 NACMA</a:t>
            </a:r>
            <a:endParaRPr lang="en-US" altLang="en-US"/>
          </a:p>
        </p:txBody>
      </p:sp>
      <p:sp>
        <p:nvSpPr>
          <p:cNvPr id="7" name="Slide Number Placeholder 6"/>
          <p:cNvSpPr>
            <a:spLocks noGrp="1"/>
          </p:cNvSpPr>
          <p:nvPr>
            <p:ph type="sldNum" sz="quarter" idx="12"/>
          </p:nvPr>
        </p:nvSpPr>
        <p:spPr/>
        <p:txBody>
          <a:bodyPr/>
          <a:lstStyle>
            <a:lvl1pPr>
              <a:defRPr/>
            </a:lvl1pPr>
          </a:lstStyle>
          <a:p>
            <a:fld id="{6644F190-3E2C-4914-94DB-E86912388420}" type="slidenum">
              <a:rPr lang="en-US" altLang="en-US"/>
              <a:pPr/>
              <a:t>‹#›</a:t>
            </a:fld>
            <a:endParaRPr lang="en-US" altLang="en-US"/>
          </a:p>
        </p:txBody>
      </p:sp>
    </p:spTree>
    <p:extLst>
      <p:ext uri="{BB962C8B-B14F-4D97-AF65-F5344CB8AC3E}">
        <p14:creationId xmlns:p14="http://schemas.microsoft.com/office/powerpoint/2010/main" val="64497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 2014 NACMA</a:t>
            </a:r>
            <a:endParaRPr lang="en-US" altLang="en-US"/>
          </a:p>
        </p:txBody>
      </p:sp>
      <p:sp>
        <p:nvSpPr>
          <p:cNvPr id="9" name="Slide Number Placeholder 8"/>
          <p:cNvSpPr>
            <a:spLocks noGrp="1"/>
          </p:cNvSpPr>
          <p:nvPr>
            <p:ph type="sldNum" sz="quarter" idx="12"/>
          </p:nvPr>
        </p:nvSpPr>
        <p:spPr/>
        <p:txBody>
          <a:bodyPr/>
          <a:lstStyle>
            <a:lvl1pPr>
              <a:defRPr/>
            </a:lvl1pPr>
          </a:lstStyle>
          <a:p>
            <a:fld id="{9BD89074-6760-4DBD-B7AC-53901C91902C}" type="slidenum">
              <a:rPr lang="en-US" altLang="en-US"/>
              <a:pPr/>
              <a:t>‹#›</a:t>
            </a:fld>
            <a:endParaRPr lang="en-US" altLang="en-US"/>
          </a:p>
        </p:txBody>
      </p:sp>
    </p:spTree>
    <p:extLst>
      <p:ext uri="{BB962C8B-B14F-4D97-AF65-F5344CB8AC3E}">
        <p14:creationId xmlns:p14="http://schemas.microsoft.com/office/powerpoint/2010/main" val="142776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 2014 NACMA</a:t>
            </a:r>
            <a:endParaRPr lang="en-US" altLang="en-US"/>
          </a:p>
        </p:txBody>
      </p:sp>
      <p:sp>
        <p:nvSpPr>
          <p:cNvPr id="5" name="Slide Number Placeholder 4"/>
          <p:cNvSpPr>
            <a:spLocks noGrp="1"/>
          </p:cNvSpPr>
          <p:nvPr>
            <p:ph type="sldNum" sz="quarter" idx="12"/>
          </p:nvPr>
        </p:nvSpPr>
        <p:spPr/>
        <p:txBody>
          <a:bodyPr/>
          <a:lstStyle>
            <a:lvl1pPr>
              <a:defRPr/>
            </a:lvl1pPr>
          </a:lstStyle>
          <a:p>
            <a:fld id="{138724A7-A8B9-499F-8E69-41FBFDF07C86}" type="slidenum">
              <a:rPr lang="en-US" altLang="en-US"/>
              <a:pPr/>
              <a:t>‹#›</a:t>
            </a:fld>
            <a:endParaRPr lang="en-US" altLang="en-US"/>
          </a:p>
        </p:txBody>
      </p:sp>
    </p:spTree>
    <p:extLst>
      <p:ext uri="{BB962C8B-B14F-4D97-AF65-F5344CB8AC3E}">
        <p14:creationId xmlns:p14="http://schemas.microsoft.com/office/powerpoint/2010/main" val="194321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smtClean="0"/>
              <a:t>© 2014 NACMA</a:t>
            </a:r>
            <a:endParaRPr lang="en-US" altLang="en-US"/>
          </a:p>
        </p:txBody>
      </p:sp>
      <p:sp>
        <p:nvSpPr>
          <p:cNvPr id="4" name="Slide Number Placeholder 3"/>
          <p:cNvSpPr>
            <a:spLocks noGrp="1"/>
          </p:cNvSpPr>
          <p:nvPr>
            <p:ph type="sldNum" sz="quarter" idx="12"/>
          </p:nvPr>
        </p:nvSpPr>
        <p:spPr/>
        <p:txBody>
          <a:bodyPr/>
          <a:lstStyle>
            <a:lvl1pPr>
              <a:defRPr/>
            </a:lvl1pPr>
          </a:lstStyle>
          <a:p>
            <a:fld id="{07494754-6751-4A7E-B334-B1C4356EED17}" type="slidenum">
              <a:rPr lang="en-US" altLang="en-US"/>
              <a:pPr/>
              <a:t>‹#›</a:t>
            </a:fld>
            <a:endParaRPr lang="en-US" altLang="en-US"/>
          </a:p>
        </p:txBody>
      </p:sp>
    </p:spTree>
    <p:extLst>
      <p:ext uri="{BB962C8B-B14F-4D97-AF65-F5344CB8AC3E}">
        <p14:creationId xmlns:p14="http://schemas.microsoft.com/office/powerpoint/2010/main" val="88725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 2014 NACMA</a:t>
            </a:r>
            <a:endParaRPr lang="en-US" altLang="en-US"/>
          </a:p>
        </p:txBody>
      </p:sp>
      <p:sp>
        <p:nvSpPr>
          <p:cNvPr id="7" name="Slide Number Placeholder 6"/>
          <p:cNvSpPr>
            <a:spLocks noGrp="1"/>
          </p:cNvSpPr>
          <p:nvPr>
            <p:ph type="sldNum" sz="quarter" idx="12"/>
          </p:nvPr>
        </p:nvSpPr>
        <p:spPr/>
        <p:txBody>
          <a:bodyPr/>
          <a:lstStyle>
            <a:lvl1pPr>
              <a:defRPr/>
            </a:lvl1pPr>
          </a:lstStyle>
          <a:p>
            <a:fld id="{89F08813-DD21-4282-AEE8-CCCA2EB4A189}" type="slidenum">
              <a:rPr lang="en-US" altLang="en-US"/>
              <a:pPr/>
              <a:t>‹#›</a:t>
            </a:fld>
            <a:endParaRPr lang="en-US" altLang="en-US"/>
          </a:p>
        </p:txBody>
      </p:sp>
    </p:spTree>
    <p:extLst>
      <p:ext uri="{BB962C8B-B14F-4D97-AF65-F5344CB8AC3E}">
        <p14:creationId xmlns:p14="http://schemas.microsoft.com/office/powerpoint/2010/main" val="2404994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 2014 NACMA</a:t>
            </a:r>
            <a:endParaRPr lang="en-US" altLang="en-US"/>
          </a:p>
        </p:txBody>
      </p:sp>
      <p:sp>
        <p:nvSpPr>
          <p:cNvPr id="7" name="Slide Number Placeholder 6"/>
          <p:cNvSpPr>
            <a:spLocks noGrp="1"/>
          </p:cNvSpPr>
          <p:nvPr>
            <p:ph type="sldNum" sz="quarter" idx="12"/>
          </p:nvPr>
        </p:nvSpPr>
        <p:spPr/>
        <p:txBody>
          <a:bodyPr/>
          <a:lstStyle>
            <a:lvl1pPr>
              <a:defRPr/>
            </a:lvl1pPr>
          </a:lstStyle>
          <a:p>
            <a:fld id="{7DA42994-0E82-48C7-8B1E-E344C48267AA}" type="slidenum">
              <a:rPr lang="en-US" altLang="en-US"/>
              <a:pPr/>
              <a:t>‹#›</a:t>
            </a:fld>
            <a:endParaRPr lang="en-US" altLang="en-US"/>
          </a:p>
        </p:txBody>
      </p:sp>
    </p:spTree>
    <p:extLst>
      <p:ext uri="{BB962C8B-B14F-4D97-AF65-F5344CB8AC3E}">
        <p14:creationId xmlns:p14="http://schemas.microsoft.com/office/powerpoint/2010/main" val="1994904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63" name="Group 3"/>
          <p:cNvGrpSpPr>
            <a:grpSpLocks/>
          </p:cNvGrpSpPr>
          <p:nvPr/>
        </p:nvGrpSpPr>
        <p:grpSpPr bwMode="auto">
          <a:xfrm>
            <a:off x="0" y="0"/>
            <a:ext cx="9144000" cy="6858000"/>
            <a:chOff x="0" y="0"/>
            <a:chExt cx="5760" cy="4320"/>
          </a:xfrm>
        </p:grpSpPr>
        <p:grpSp>
          <p:nvGrpSpPr>
            <p:cNvPr id="143364" name="Group 4"/>
            <p:cNvGrpSpPr>
              <a:grpSpLocks/>
            </p:cNvGrpSpPr>
            <p:nvPr/>
          </p:nvGrpSpPr>
          <p:grpSpPr bwMode="auto">
            <a:xfrm>
              <a:off x="0" y="192"/>
              <a:ext cx="5760" cy="4032"/>
              <a:chOff x="0" y="192"/>
              <a:chExt cx="5760" cy="4032"/>
            </a:xfrm>
          </p:grpSpPr>
          <p:sp>
            <p:nvSpPr>
              <p:cNvPr id="143365"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66"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67"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68"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69"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0"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1"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2"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3"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4"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5"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6"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7"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8"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9"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0"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1"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2"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3"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4"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5"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6"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3387" name="Group 27"/>
            <p:cNvGrpSpPr>
              <a:grpSpLocks/>
            </p:cNvGrpSpPr>
            <p:nvPr/>
          </p:nvGrpSpPr>
          <p:grpSpPr bwMode="auto">
            <a:xfrm>
              <a:off x="192" y="0"/>
              <a:ext cx="5376" cy="4320"/>
              <a:chOff x="192" y="0"/>
              <a:chExt cx="5376" cy="4320"/>
            </a:xfrm>
          </p:grpSpPr>
          <p:sp>
            <p:nvSpPr>
              <p:cNvPr id="143388"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9"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0"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1"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2"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3"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4"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5"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6"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7"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8"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9"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0"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1"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2"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3"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4"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5"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6"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7"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8"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9"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0"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1"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2"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3"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4"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5"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6"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43417" name="Rectangle 57" descr="60%"/>
          <p:cNvSpPr>
            <a:spLocks noChangeArrowheads="1"/>
          </p:cNvSpPr>
          <p:nvPr/>
        </p:nvSpPr>
        <p:spPr bwMode="ltGray">
          <a:xfrm>
            <a:off x="3352800" y="0"/>
            <a:ext cx="5791200" cy="152400"/>
          </a:xfrm>
          <a:prstGeom prst="rect">
            <a:avLst/>
          </a:prstGeom>
          <a:pattFill prst="pct60">
            <a:fgClr>
              <a:schemeClr val="fo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8" name="Line 58"/>
          <p:cNvSpPr>
            <a:spLocks noChangeShapeType="1"/>
          </p:cNvSpPr>
          <p:nvPr/>
        </p:nvSpPr>
        <p:spPr bwMode="ltGray">
          <a:xfrm>
            <a:off x="8839200" y="0"/>
            <a:ext cx="0" cy="23622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19" name="Group 59"/>
          <p:cNvGrpSpPr>
            <a:grpSpLocks/>
          </p:cNvGrpSpPr>
          <p:nvPr/>
        </p:nvGrpSpPr>
        <p:grpSpPr bwMode="auto">
          <a:xfrm>
            <a:off x="414338" y="1416050"/>
            <a:ext cx="1784350" cy="2324100"/>
            <a:chOff x="96" y="916"/>
            <a:chExt cx="2208" cy="2876"/>
          </a:xfrm>
        </p:grpSpPr>
        <p:sp>
          <p:nvSpPr>
            <p:cNvPr id="143420" name="Line 60"/>
            <p:cNvSpPr>
              <a:spLocks noChangeShapeType="1"/>
            </p:cNvSpPr>
            <p:nvPr/>
          </p:nvSpPr>
          <p:spPr bwMode="ltGray">
            <a:xfrm flipH="1">
              <a:off x="96" y="1037"/>
              <a:ext cx="2208"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1" name="Line 61"/>
            <p:cNvSpPr>
              <a:spLocks noChangeShapeType="1"/>
            </p:cNvSpPr>
            <p:nvPr/>
          </p:nvSpPr>
          <p:spPr bwMode="ltGray">
            <a:xfrm>
              <a:off x="336" y="920"/>
              <a:ext cx="0" cy="287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2"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3423" name="Rectangle 63"/>
          <p:cNvSpPr>
            <a:spLocks noGrp="1" noChangeArrowheads="1"/>
          </p:cNvSpPr>
          <p:nvPr>
            <p:ph type="title"/>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43424"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3425" name="Rectangle 6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i="0"/>
            </a:lvl1pPr>
          </a:lstStyle>
          <a:p>
            <a:endParaRPr lang="en-US" altLang="en-US"/>
          </a:p>
        </p:txBody>
      </p:sp>
      <p:sp>
        <p:nvSpPr>
          <p:cNvPr id="143426" name="Rectangle 6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i="0"/>
            </a:lvl1pPr>
          </a:lstStyle>
          <a:p>
            <a:r>
              <a:rPr lang="en-US" altLang="en-US" smtClean="0"/>
              <a:t>© 2014 NACMA</a:t>
            </a:r>
            <a:endParaRPr lang="en-US" altLang="en-US"/>
          </a:p>
        </p:txBody>
      </p:sp>
      <p:sp>
        <p:nvSpPr>
          <p:cNvPr id="143427" name="Rectangle 6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i="0"/>
            </a:lvl1pPr>
          </a:lstStyle>
          <a:p>
            <a:fld id="{44E68189-5A5C-46CF-ACBA-5EF342B3EF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rgbClr val="000099"/>
        </a:buClr>
        <a:buSzPct val="70000"/>
        <a:buFont typeface="Wingdings" pitchFamily="2" charset="2"/>
        <a:buChar char="t"/>
        <a:defRPr sz="3200">
          <a:solidFill>
            <a:schemeClr val="tx1"/>
          </a:solidFill>
          <a:latin typeface="+mn-lt"/>
          <a:ea typeface="+mn-ea"/>
          <a:cs typeface="+mn-cs"/>
        </a:defRPr>
      </a:lvl1pPr>
      <a:lvl2pPr marL="742950" indent="-285750" algn="l" rtl="0" fontAlgn="base">
        <a:spcBef>
          <a:spcPct val="20000"/>
        </a:spcBef>
        <a:spcAft>
          <a:spcPct val="0"/>
        </a:spcAft>
        <a:buClr>
          <a:srgbClr val="000099"/>
        </a:buClr>
        <a:buChar char="•"/>
        <a:defRPr sz="2800">
          <a:solidFill>
            <a:schemeClr val="tx1"/>
          </a:solidFill>
          <a:latin typeface="+mn-lt"/>
        </a:defRPr>
      </a:lvl2pPr>
      <a:lvl3pPr marL="1143000" indent="-228600" algn="l" rtl="0" fontAlgn="base">
        <a:spcBef>
          <a:spcPct val="20000"/>
        </a:spcBef>
        <a:spcAft>
          <a:spcPct val="0"/>
        </a:spcAft>
        <a:buClr>
          <a:srgbClr val="000099"/>
        </a:buClr>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hyperlink" Target="http://www.nacmaonline.com/"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23900" y="2446338"/>
            <a:ext cx="8001000" cy="1638300"/>
          </a:xfrm>
        </p:spPr>
        <p:txBody>
          <a:bodyPr/>
          <a:lstStyle/>
          <a:p>
            <a:pPr algn="ctr"/>
            <a:r>
              <a:rPr lang="en-US" altLang="en-US" sz="3600" b="1" i="1"/>
              <a:t>The National Armored Cable Manufacturers Association</a:t>
            </a:r>
            <a:br>
              <a:rPr lang="en-US" altLang="en-US" sz="3600" b="1" i="1"/>
            </a:br>
            <a:r>
              <a:rPr lang="en-US" altLang="en-US" sz="3600" b="1" i="1"/>
              <a:t>Presents</a:t>
            </a:r>
          </a:p>
        </p:txBody>
      </p:sp>
      <p:sp>
        <p:nvSpPr>
          <p:cNvPr id="4100" name="Text Box 4"/>
          <p:cNvSpPr txBox="1">
            <a:spLocks noChangeArrowheads="1"/>
          </p:cNvSpPr>
          <p:nvPr/>
        </p:nvSpPr>
        <p:spPr bwMode="auto">
          <a:xfrm>
            <a:off x="850900" y="4102100"/>
            <a:ext cx="7620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4000" b="1" i="0">
                <a:solidFill>
                  <a:schemeClr val="tx2"/>
                </a:solidFill>
                <a:effectLst>
                  <a:outerShdw blurRad="38100" dist="38100" dir="2700000" algn="tl">
                    <a:srgbClr val="C0C0C0"/>
                  </a:outerShdw>
                </a:effectLst>
              </a:rPr>
              <a:t>Installation Standard for Types AC and MC Cables</a:t>
            </a:r>
          </a:p>
        </p:txBody>
      </p:sp>
      <p:pic>
        <p:nvPicPr>
          <p:cNvPr id="4102" name="Picture 6" descr="NACMA Logo Shad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2175" y="649288"/>
            <a:ext cx="4946650" cy="14160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p:txBody>
          <a:bodyPr/>
          <a:lstStyle/>
          <a:p>
            <a:r>
              <a:rPr lang="en-US" altLang="en-US" smtClean="0"/>
              <a:t>© 2014 NACMA</a:t>
            </a:r>
            <a:endParaRPr lang="en-US"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altLang="en-US" smtClean="0"/>
              <a:t>© 2014 NACMA</a:t>
            </a:r>
            <a:endParaRPr lang="en-US" altLang="en-US"/>
          </a:p>
        </p:txBody>
      </p:sp>
      <p:sp>
        <p:nvSpPr>
          <p:cNvPr id="231426" name="Rectangle 2"/>
          <p:cNvSpPr>
            <a:spLocks noGrp="1" noChangeArrowheads="1"/>
          </p:cNvSpPr>
          <p:nvPr>
            <p:ph type="title"/>
          </p:nvPr>
        </p:nvSpPr>
        <p:spPr/>
        <p:txBody>
          <a:bodyPr/>
          <a:lstStyle/>
          <a:p>
            <a:r>
              <a:rPr lang="en-US" altLang="en-US" sz="3600" b="1"/>
              <a:t>Table 1: Identification of Type AC and MC Cables</a:t>
            </a:r>
            <a:endParaRPr lang="en-US" altLang="en-US" sz="3600"/>
          </a:p>
        </p:txBody>
      </p:sp>
      <p:graphicFrame>
        <p:nvGraphicFramePr>
          <p:cNvPr id="231488" name="Group 64"/>
          <p:cNvGraphicFramePr>
            <a:graphicFrameLocks noGrp="1"/>
          </p:cNvGraphicFramePr>
          <p:nvPr>
            <p:ph type="tbl" idx="1"/>
            <p:extLst>
              <p:ext uri="{D42A27DB-BD31-4B8C-83A1-F6EECF244321}">
                <p14:modId xmlns:p14="http://schemas.microsoft.com/office/powerpoint/2010/main" val="1806976814"/>
              </p:ext>
            </p:extLst>
          </p:nvPr>
        </p:nvGraphicFramePr>
        <p:xfrm>
          <a:off x="838200" y="1905000"/>
          <a:ext cx="7772400" cy="4137660"/>
        </p:xfrm>
        <a:graphic>
          <a:graphicData uri="http://schemas.openxmlformats.org/drawingml/2006/table">
            <a:tbl>
              <a:tblPr/>
              <a:tblGrid>
                <a:gridCol w="1943100"/>
                <a:gridCol w="1943100"/>
                <a:gridCol w="1943100"/>
                <a:gridCol w="1943100"/>
              </a:tblGrid>
              <a:tr h="550863">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1" i="0" u="none" strike="noStrike" cap="none" normalizeH="0" baseline="0" dirty="0" smtClean="0">
                          <a:ln>
                            <a:noFill/>
                          </a:ln>
                          <a:solidFill>
                            <a:schemeClr val="tx1"/>
                          </a:solidFill>
                          <a:effectLst/>
                          <a:latin typeface="Tahoma" pitchFamily="34" charset="0"/>
                        </a:rPr>
                        <a:t>Type AC Cable</a:t>
                      </a:r>
                      <a:endParaRPr kumimoji="0" lang="en-US" altLang="en-US"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1" i="0" u="none" strike="noStrike" cap="none" normalizeH="0" baseline="0" dirty="0" smtClean="0">
                          <a:ln>
                            <a:noFill/>
                          </a:ln>
                          <a:solidFill>
                            <a:schemeClr val="tx1"/>
                          </a:solidFill>
                          <a:effectLst/>
                          <a:latin typeface="Tahoma" pitchFamily="34" charset="0"/>
                        </a:rPr>
                        <a:t>Interlocked Armor Type MC Cable</a:t>
                      </a:r>
                      <a:endParaRPr kumimoji="0" lang="en-US" altLang="en-US"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defRPr/>
                      </a:pPr>
                      <a:r>
                        <a:rPr kumimoji="0" lang="en-US" altLang="en-US" sz="2000" b="1" i="0" u="none" strike="noStrike" cap="none" normalizeH="0" baseline="0" dirty="0" smtClean="0">
                          <a:ln>
                            <a:noFill/>
                          </a:ln>
                          <a:solidFill>
                            <a:schemeClr val="tx1"/>
                          </a:solidFill>
                          <a:effectLst/>
                          <a:latin typeface="Tahoma" pitchFamily="34" charset="0"/>
                        </a:rPr>
                        <a:t>Interlocked Armor Type MC Cable with Armor/Bond (MCI-A)</a:t>
                      </a:r>
                      <a:endParaRPr kumimoji="0" lang="en-US" altLang="en-US"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smtClean="0">
                          <a:ln>
                            <a:noFill/>
                          </a:ln>
                          <a:solidFill>
                            <a:schemeClr val="tx1"/>
                          </a:solidFill>
                          <a:effectLst/>
                          <a:latin typeface="Tahoma" pitchFamily="34" charset="0"/>
                        </a:rPr>
                        <a:t>Number of Conductors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smtClean="0">
                          <a:ln>
                            <a:noFill/>
                          </a:ln>
                          <a:solidFill>
                            <a:schemeClr val="tx1"/>
                          </a:solidFill>
                          <a:effectLst/>
                          <a:latin typeface="Tahoma" pitchFamily="34" charset="0"/>
                        </a:rPr>
                        <a:t>No more than 4 plus EGC.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smtClean="0">
                          <a:ln>
                            <a:noFill/>
                          </a:ln>
                          <a:solidFill>
                            <a:schemeClr val="tx1"/>
                          </a:solidFill>
                          <a:effectLst/>
                          <a:latin typeface="Tahoma" pitchFamily="34" charset="0"/>
                        </a:rPr>
                        <a:t>No limit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dirty="0" smtClean="0">
                          <a:ln>
                            <a:noFill/>
                          </a:ln>
                          <a:solidFill>
                            <a:schemeClr val="tx1"/>
                          </a:solidFill>
                          <a:effectLst/>
                          <a:latin typeface="Tahoma" pitchFamily="34" charset="0"/>
                        </a:rPr>
                        <a:t>No limit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smtClean="0">
                          <a:ln>
                            <a:noFill/>
                          </a:ln>
                          <a:solidFill>
                            <a:schemeClr val="tx1"/>
                          </a:solidFill>
                          <a:effectLst/>
                          <a:latin typeface="Tahoma" pitchFamily="34" charset="0"/>
                        </a:rPr>
                        <a:t>Size of Conductors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smtClean="0">
                          <a:ln>
                            <a:noFill/>
                          </a:ln>
                          <a:solidFill>
                            <a:schemeClr val="tx1"/>
                          </a:solidFill>
                          <a:effectLst/>
                          <a:latin typeface="Tahoma" pitchFamily="34" charset="0"/>
                        </a:rPr>
                        <a:t>14 AWG to 1 AWG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smtClean="0">
                          <a:ln>
                            <a:noFill/>
                          </a:ln>
                          <a:solidFill>
                            <a:schemeClr val="tx1"/>
                          </a:solidFill>
                          <a:effectLst/>
                          <a:latin typeface="Tahoma" pitchFamily="34" charset="0"/>
                        </a:rPr>
                        <a:t>18 AWG to 2000 kcmil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dirty="0" smtClean="0">
                          <a:ln>
                            <a:noFill/>
                          </a:ln>
                          <a:solidFill>
                            <a:schemeClr val="tx1"/>
                          </a:solidFill>
                          <a:effectLst/>
                          <a:latin typeface="Tahoma" pitchFamily="34" charset="0"/>
                        </a:rPr>
                        <a:t>14 AWG – 6 AWG</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altLang="en-US" smtClean="0"/>
              <a:t>© 2014 NACMA</a:t>
            </a:r>
            <a:endParaRPr lang="en-US" altLang="en-US"/>
          </a:p>
        </p:txBody>
      </p:sp>
      <p:sp>
        <p:nvSpPr>
          <p:cNvPr id="232450" name="Rectangle 2"/>
          <p:cNvSpPr>
            <a:spLocks noGrp="1" noChangeArrowheads="1"/>
          </p:cNvSpPr>
          <p:nvPr>
            <p:ph type="title"/>
          </p:nvPr>
        </p:nvSpPr>
        <p:spPr/>
        <p:txBody>
          <a:bodyPr/>
          <a:lstStyle/>
          <a:p>
            <a:r>
              <a:rPr lang="en-US" altLang="en-US" sz="3600" b="1" dirty="0"/>
              <a:t>Table 1: Identification of Type AC and MC </a:t>
            </a:r>
            <a:r>
              <a:rPr lang="en-US" altLang="en-US" sz="3600" b="1" dirty="0" smtClean="0"/>
              <a:t>Cables (continued)</a:t>
            </a:r>
            <a:endParaRPr lang="en-US" altLang="en-US" sz="3600" dirty="0"/>
          </a:p>
        </p:txBody>
      </p:sp>
      <p:graphicFrame>
        <p:nvGraphicFramePr>
          <p:cNvPr id="232501" name="Group 53"/>
          <p:cNvGraphicFramePr>
            <a:graphicFrameLocks noGrp="1"/>
          </p:cNvGraphicFramePr>
          <p:nvPr>
            <p:ph type="tbl" idx="1"/>
            <p:extLst>
              <p:ext uri="{D42A27DB-BD31-4B8C-83A1-F6EECF244321}">
                <p14:modId xmlns:p14="http://schemas.microsoft.com/office/powerpoint/2010/main" val="77114356"/>
              </p:ext>
            </p:extLst>
          </p:nvPr>
        </p:nvGraphicFramePr>
        <p:xfrm>
          <a:off x="838200" y="1905000"/>
          <a:ext cx="7772400" cy="4450080"/>
        </p:xfrm>
        <a:graphic>
          <a:graphicData uri="http://schemas.openxmlformats.org/drawingml/2006/table">
            <a:tbl>
              <a:tblPr/>
              <a:tblGrid>
                <a:gridCol w="1943100"/>
                <a:gridCol w="1943100"/>
                <a:gridCol w="1943100"/>
                <a:gridCol w="1943100"/>
              </a:tblGrid>
              <a:tr h="550863">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1" i="0" u="none" strike="noStrike" cap="none" normalizeH="0" baseline="0" dirty="0" smtClean="0">
                          <a:ln>
                            <a:noFill/>
                          </a:ln>
                          <a:solidFill>
                            <a:schemeClr val="tx1"/>
                          </a:solidFill>
                          <a:effectLst/>
                          <a:latin typeface="Tahoma" pitchFamily="34" charset="0"/>
                        </a:rPr>
                        <a:t>Type AC Cable</a:t>
                      </a:r>
                      <a:endParaRPr kumimoji="0" lang="en-US" altLang="en-US"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1" i="0" u="none" strike="noStrike" cap="none" normalizeH="0" baseline="0" dirty="0" smtClean="0">
                          <a:ln>
                            <a:noFill/>
                          </a:ln>
                          <a:solidFill>
                            <a:schemeClr val="tx1"/>
                          </a:solidFill>
                          <a:effectLst/>
                          <a:latin typeface="Tahoma" pitchFamily="34" charset="0"/>
                        </a:rPr>
                        <a:t>Interlocked Armor Type MC Cable</a:t>
                      </a:r>
                      <a:endParaRPr kumimoji="0" lang="en-US" altLang="en-US"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defRPr/>
                      </a:pPr>
                      <a:r>
                        <a:rPr kumimoji="0" lang="en-US" altLang="en-US" sz="2000" b="1" i="0" u="none" strike="noStrike" cap="none" normalizeH="0" baseline="0" dirty="0" smtClean="0">
                          <a:ln>
                            <a:noFill/>
                          </a:ln>
                          <a:solidFill>
                            <a:schemeClr val="tx1"/>
                          </a:solidFill>
                          <a:effectLst/>
                          <a:latin typeface="Tahoma" pitchFamily="34" charset="0"/>
                        </a:rPr>
                        <a:t>Interlocked Armor Type MC Cable with Armor/Bond (MCI-A)</a:t>
                      </a:r>
                      <a:endParaRPr kumimoji="0" lang="en-US" altLang="en-US"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0" i="0" u="none" strike="noStrike" cap="none" normalizeH="0" baseline="0" dirty="0" smtClean="0">
                          <a:ln>
                            <a:noFill/>
                          </a:ln>
                          <a:solidFill>
                            <a:schemeClr val="tx1"/>
                          </a:solidFill>
                          <a:effectLst/>
                          <a:latin typeface="TimesNewRomanPSMT" charset="0"/>
                        </a:rPr>
                        <a:t>Equipment Grounding</a:t>
                      </a:r>
                      <a:endParaRPr kumimoji="0" lang="en-US" altLang="en-US" sz="20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0" i="0" u="none" strike="noStrike" cap="none" normalizeH="0" baseline="0" dirty="0" smtClean="0">
                          <a:ln>
                            <a:noFill/>
                          </a:ln>
                          <a:solidFill>
                            <a:schemeClr val="tx1"/>
                          </a:solidFill>
                          <a:effectLst/>
                          <a:latin typeface="Tahoma" pitchFamily="34" charset="0"/>
                        </a:rPr>
                        <a:t>Has 16 AWG bond wire in constant contact with  metal armor. Bond wire and armor together = EGC.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0" i="0" u="none" strike="noStrike" cap="none" normalizeH="0" baseline="0" dirty="0" smtClean="0">
                          <a:ln>
                            <a:noFill/>
                          </a:ln>
                          <a:solidFill>
                            <a:schemeClr val="tx1"/>
                          </a:solidFill>
                          <a:effectLst/>
                          <a:latin typeface="Tahoma" pitchFamily="34" charset="0"/>
                        </a:rPr>
                        <a:t>No bonding wire. The armor is not itself an EG. Internal EGC with armor = ground-fault path.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defRPr/>
                      </a:pPr>
                      <a:r>
                        <a:rPr kumimoji="0" lang="en-US" altLang="en-US" sz="2000" b="0" i="0" u="none" strike="noStrike" cap="none" normalizeH="0" baseline="0" dirty="0" smtClean="0">
                          <a:ln>
                            <a:noFill/>
                          </a:ln>
                          <a:solidFill>
                            <a:schemeClr val="tx1"/>
                          </a:solidFill>
                          <a:effectLst/>
                          <a:latin typeface="Tahoma" pitchFamily="34" charset="0"/>
                        </a:rPr>
                        <a:t>Includes full size aluminum grounding/</a:t>
                      </a:r>
                    </a:p>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defRPr/>
                      </a:pPr>
                      <a:r>
                        <a:rPr kumimoji="0" lang="en-US" altLang="en-US" sz="2000" b="0" i="0" u="none" strike="noStrike" cap="none" normalizeH="0" baseline="0" dirty="0" smtClean="0">
                          <a:ln>
                            <a:noFill/>
                          </a:ln>
                          <a:solidFill>
                            <a:schemeClr val="tx1"/>
                          </a:solidFill>
                          <a:effectLst/>
                          <a:latin typeface="Tahoma" pitchFamily="34" charset="0"/>
                        </a:rPr>
                        <a:t>bonding conductor. Bond wire with armor = EGC.</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altLang="en-US" smtClean="0"/>
              <a:t>© 2014 NACMA</a:t>
            </a:r>
            <a:endParaRPr lang="en-US" altLang="en-US"/>
          </a:p>
        </p:txBody>
      </p:sp>
      <p:sp>
        <p:nvSpPr>
          <p:cNvPr id="234498" name="Rectangle 2"/>
          <p:cNvSpPr>
            <a:spLocks noGrp="1" noChangeArrowheads="1"/>
          </p:cNvSpPr>
          <p:nvPr>
            <p:ph type="title"/>
          </p:nvPr>
        </p:nvSpPr>
        <p:spPr/>
        <p:txBody>
          <a:bodyPr/>
          <a:lstStyle/>
          <a:p>
            <a:r>
              <a:rPr lang="en-US" altLang="en-US" sz="3600" b="1" dirty="0"/>
              <a:t>Table 1: Identification of Type AC and MC </a:t>
            </a:r>
            <a:r>
              <a:rPr lang="en-US" altLang="en-US" sz="3600" b="1" dirty="0" smtClean="0"/>
              <a:t>Cables (continued)</a:t>
            </a:r>
            <a:endParaRPr lang="en-US" altLang="en-US" sz="3600" dirty="0"/>
          </a:p>
        </p:txBody>
      </p:sp>
      <p:graphicFrame>
        <p:nvGraphicFramePr>
          <p:cNvPr id="234526" name="Group 30"/>
          <p:cNvGraphicFramePr>
            <a:graphicFrameLocks noGrp="1"/>
          </p:cNvGraphicFramePr>
          <p:nvPr>
            <p:ph type="tbl" idx="1"/>
            <p:extLst>
              <p:ext uri="{D42A27DB-BD31-4B8C-83A1-F6EECF244321}">
                <p14:modId xmlns:p14="http://schemas.microsoft.com/office/powerpoint/2010/main" val="3157701218"/>
              </p:ext>
            </p:extLst>
          </p:nvPr>
        </p:nvGraphicFramePr>
        <p:xfrm>
          <a:off x="838200" y="1905000"/>
          <a:ext cx="7772400" cy="2910015"/>
        </p:xfrm>
        <a:graphic>
          <a:graphicData uri="http://schemas.openxmlformats.org/drawingml/2006/table">
            <a:tbl>
              <a:tblPr/>
              <a:tblGrid>
                <a:gridCol w="1943100"/>
                <a:gridCol w="5829300"/>
              </a:tblGrid>
              <a:tr h="550863">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1" i="0" u="none" strike="noStrike" cap="none" normalizeH="0" baseline="0" dirty="0" smtClean="0">
                          <a:ln>
                            <a:noFill/>
                          </a:ln>
                          <a:solidFill>
                            <a:schemeClr val="tx1"/>
                          </a:solidFill>
                          <a:effectLst/>
                          <a:latin typeface="Tahoma" pitchFamily="34" charset="0"/>
                        </a:rPr>
                        <a:t>Type AC Cable</a:t>
                      </a:r>
                      <a:endParaRPr kumimoji="0" lang="en-US" alt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smtClean="0">
                          <a:ln>
                            <a:noFill/>
                          </a:ln>
                          <a:solidFill>
                            <a:schemeClr val="tx1"/>
                          </a:solidFill>
                          <a:effectLst/>
                          <a:latin typeface="Tahoma" pitchFamily="34" charset="0"/>
                        </a:rPr>
                        <a:t>Cable Construction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dirty="0" smtClean="0">
                          <a:ln>
                            <a:noFill/>
                          </a:ln>
                          <a:solidFill>
                            <a:schemeClr val="tx1"/>
                          </a:solidFill>
                          <a:effectLst/>
                          <a:latin typeface="Tahoma" pitchFamily="34" charset="0"/>
                        </a:rPr>
                        <a:t>Individual conductors are wrapped in a moisture resistant, fire retardant paper.</a:t>
                      </a:r>
                    </a:p>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dirty="0" smtClean="0">
                          <a:ln>
                            <a:noFill/>
                          </a:ln>
                          <a:solidFill>
                            <a:schemeClr val="tx1"/>
                          </a:solidFill>
                          <a:effectLst/>
                          <a:latin typeface="Tahoma" pitchFamily="34" charset="0"/>
                        </a:rPr>
                        <a:t>Individual conductors with thermoset insulation do not require the paper wrap, the wrap must be applied to the entire assembly.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altLang="en-US" smtClean="0"/>
              <a:t>© 2014 NACMA</a:t>
            </a:r>
            <a:endParaRPr lang="en-US" altLang="en-US"/>
          </a:p>
        </p:txBody>
      </p:sp>
      <p:sp>
        <p:nvSpPr>
          <p:cNvPr id="234498" name="Rectangle 2"/>
          <p:cNvSpPr>
            <a:spLocks noGrp="1" noChangeArrowheads="1"/>
          </p:cNvSpPr>
          <p:nvPr>
            <p:ph type="title"/>
          </p:nvPr>
        </p:nvSpPr>
        <p:spPr/>
        <p:txBody>
          <a:bodyPr/>
          <a:lstStyle/>
          <a:p>
            <a:r>
              <a:rPr lang="en-US" altLang="en-US" sz="3600" b="1" dirty="0"/>
              <a:t>Table 1: Identification of Type AC and MC </a:t>
            </a:r>
            <a:r>
              <a:rPr lang="en-US" altLang="en-US" sz="3600" b="1" dirty="0" smtClean="0"/>
              <a:t>Cables (continued)</a:t>
            </a:r>
            <a:endParaRPr lang="en-US" altLang="en-US" sz="3600" dirty="0"/>
          </a:p>
        </p:txBody>
      </p:sp>
      <p:graphicFrame>
        <p:nvGraphicFramePr>
          <p:cNvPr id="234526" name="Group 30"/>
          <p:cNvGraphicFramePr>
            <a:graphicFrameLocks noGrp="1"/>
          </p:cNvGraphicFramePr>
          <p:nvPr>
            <p:ph type="tbl" idx="1"/>
            <p:extLst>
              <p:ext uri="{D42A27DB-BD31-4B8C-83A1-F6EECF244321}">
                <p14:modId xmlns:p14="http://schemas.microsoft.com/office/powerpoint/2010/main" val="2093097740"/>
              </p:ext>
            </p:extLst>
          </p:nvPr>
        </p:nvGraphicFramePr>
        <p:xfrm>
          <a:off x="838200" y="1905000"/>
          <a:ext cx="7772400" cy="2178495"/>
        </p:xfrm>
        <a:graphic>
          <a:graphicData uri="http://schemas.openxmlformats.org/drawingml/2006/table">
            <a:tbl>
              <a:tblPr/>
              <a:tblGrid>
                <a:gridCol w="1943100"/>
                <a:gridCol w="5829300"/>
              </a:tblGrid>
              <a:tr h="550863">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1" i="0" u="none" strike="noStrike" cap="none" normalizeH="0" baseline="0" dirty="0" smtClean="0">
                          <a:ln>
                            <a:noFill/>
                          </a:ln>
                          <a:solidFill>
                            <a:schemeClr val="tx1"/>
                          </a:solidFill>
                          <a:effectLst/>
                          <a:latin typeface="Tahoma" pitchFamily="34" charset="0"/>
                        </a:rPr>
                        <a:t>Interlocked Armor Type MC Cable</a:t>
                      </a:r>
                      <a:endParaRPr kumimoji="0" lang="en-US" alt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smtClean="0">
                          <a:ln>
                            <a:noFill/>
                          </a:ln>
                          <a:solidFill>
                            <a:schemeClr val="tx1"/>
                          </a:solidFill>
                          <a:effectLst/>
                          <a:latin typeface="Tahoma" pitchFamily="34" charset="0"/>
                        </a:rPr>
                        <a:t>Cable Construction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dirty="0" smtClean="0">
                          <a:ln>
                            <a:noFill/>
                          </a:ln>
                          <a:solidFill>
                            <a:schemeClr val="tx1"/>
                          </a:solidFill>
                          <a:effectLst/>
                          <a:latin typeface="Tahoma" pitchFamily="34" charset="0"/>
                        </a:rPr>
                        <a:t>A protective covering over the individual conductors may be provided. </a:t>
                      </a:r>
                    </a:p>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dirty="0" smtClean="0">
                          <a:ln>
                            <a:noFill/>
                          </a:ln>
                          <a:solidFill>
                            <a:schemeClr val="tx1"/>
                          </a:solidFill>
                          <a:effectLst/>
                          <a:latin typeface="Tahoma" pitchFamily="34" charset="0"/>
                        </a:rPr>
                        <a:t>Conductor assembly may have overall nonmetallic wrap under the armor.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482601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altLang="en-US" smtClean="0"/>
              <a:t>© 2014 NACMA</a:t>
            </a:r>
            <a:endParaRPr lang="en-US" altLang="en-US"/>
          </a:p>
        </p:txBody>
      </p:sp>
      <p:sp>
        <p:nvSpPr>
          <p:cNvPr id="234498" name="Rectangle 2"/>
          <p:cNvSpPr>
            <a:spLocks noGrp="1" noChangeArrowheads="1"/>
          </p:cNvSpPr>
          <p:nvPr>
            <p:ph type="title"/>
          </p:nvPr>
        </p:nvSpPr>
        <p:spPr/>
        <p:txBody>
          <a:bodyPr/>
          <a:lstStyle/>
          <a:p>
            <a:r>
              <a:rPr lang="en-US" altLang="en-US" sz="3600" b="1" dirty="0"/>
              <a:t>Table 1: Identification of Type AC and MC </a:t>
            </a:r>
            <a:r>
              <a:rPr lang="en-US" altLang="en-US" sz="3600" b="1" dirty="0" smtClean="0"/>
              <a:t>Cables (continued)</a:t>
            </a:r>
            <a:endParaRPr lang="en-US" altLang="en-US" sz="3600" dirty="0"/>
          </a:p>
        </p:txBody>
      </p:sp>
      <p:graphicFrame>
        <p:nvGraphicFramePr>
          <p:cNvPr id="234526" name="Group 30"/>
          <p:cNvGraphicFramePr>
            <a:graphicFrameLocks noGrp="1"/>
          </p:cNvGraphicFramePr>
          <p:nvPr>
            <p:ph type="tbl" idx="1"/>
            <p:extLst>
              <p:ext uri="{D42A27DB-BD31-4B8C-83A1-F6EECF244321}">
                <p14:modId xmlns:p14="http://schemas.microsoft.com/office/powerpoint/2010/main" val="1827342214"/>
              </p:ext>
            </p:extLst>
          </p:nvPr>
        </p:nvGraphicFramePr>
        <p:xfrm>
          <a:off x="838200" y="1905000"/>
          <a:ext cx="7772400" cy="2377440"/>
        </p:xfrm>
        <a:graphic>
          <a:graphicData uri="http://schemas.openxmlformats.org/drawingml/2006/table">
            <a:tbl>
              <a:tblPr/>
              <a:tblGrid>
                <a:gridCol w="1943100"/>
                <a:gridCol w="5829300"/>
              </a:tblGrid>
              <a:tr h="550863">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endParaRPr kumimoji="0" lang="en-US" altLang="en-US" sz="24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defRPr/>
                      </a:pPr>
                      <a:r>
                        <a:rPr kumimoji="0" lang="en-US" altLang="en-US" sz="2400" b="1" i="0" u="none" strike="noStrike" cap="none" normalizeH="0" baseline="0" dirty="0" smtClean="0">
                          <a:ln>
                            <a:noFill/>
                          </a:ln>
                          <a:solidFill>
                            <a:schemeClr val="tx1"/>
                          </a:solidFill>
                          <a:effectLst/>
                          <a:latin typeface="Tahoma" pitchFamily="34" charset="0"/>
                        </a:rPr>
                        <a:t>Interlocked Armor Type MC Cable with Armor/Bond (MCI-A)</a:t>
                      </a:r>
                      <a:endParaRPr kumimoji="0" lang="en-US" alt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dirty="0" smtClean="0">
                          <a:ln>
                            <a:noFill/>
                          </a:ln>
                          <a:solidFill>
                            <a:schemeClr val="tx1"/>
                          </a:solidFill>
                          <a:effectLst/>
                          <a:latin typeface="Tahoma" pitchFamily="34" charset="0"/>
                        </a:rPr>
                        <a:t>Cable Construction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dirty="0" smtClean="0">
                          <a:ln>
                            <a:noFill/>
                          </a:ln>
                          <a:solidFill>
                            <a:schemeClr val="tx1"/>
                          </a:solidFill>
                          <a:effectLst/>
                          <a:latin typeface="Tahoma" pitchFamily="34" charset="0"/>
                        </a:rPr>
                        <a:t>Protective covering over the individual insulated or jacketed conductors may be provided. Conductor assembly may have overall nonmetallic wrap under the armor.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370557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altLang="en-US" smtClean="0"/>
              <a:t>© 2014 NACMA</a:t>
            </a:r>
            <a:endParaRPr lang="en-US" altLang="en-US"/>
          </a:p>
        </p:txBody>
      </p:sp>
      <p:pic>
        <p:nvPicPr>
          <p:cNvPr id="159757" name="Picture 13" descr="DSCN0676"/>
          <p:cNvPicPr>
            <a:picLocks noChangeAspect="1" noChangeArrowheads="1"/>
          </p:cNvPicPr>
          <p:nvPr/>
        </p:nvPicPr>
        <p:blipFill>
          <a:blip r:embed="rId3">
            <a:extLst>
              <a:ext uri="{28A0092B-C50C-407E-A947-70E740481C1C}">
                <a14:useLocalDpi xmlns:a14="http://schemas.microsoft.com/office/drawing/2010/main" val="0"/>
              </a:ext>
            </a:extLst>
          </a:blip>
          <a:srcRect b="1149"/>
          <a:stretch>
            <a:fillRect/>
          </a:stretch>
        </p:blipFill>
        <p:spPr bwMode="auto">
          <a:xfrm>
            <a:off x="4267200" y="457200"/>
            <a:ext cx="4419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159758" name="Rectangle 14"/>
          <p:cNvSpPr>
            <a:spLocks noChangeArrowheads="1"/>
          </p:cNvSpPr>
          <p:nvPr/>
        </p:nvSpPr>
        <p:spPr bwMode="auto">
          <a:xfrm>
            <a:off x="4267200" y="457200"/>
            <a:ext cx="4419600" cy="32766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1" name="Rectangle 7"/>
          <p:cNvSpPr>
            <a:spLocks noChangeArrowheads="1"/>
          </p:cNvSpPr>
          <p:nvPr/>
        </p:nvSpPr>
        <p:spPr bwMode="auto">
          <a:xfrm>
            <a:off x="595313" y="2881313"/>
            <a:ext cx="4586287" cy="344328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55" name="Text Box 11"/>
          <p:cNvSpPr txBox="1">
            <a:spLocks noChangeArrowheads="1"/>
          </p:cNvSpPr>
          <p:nvPr/>
        </p:nvSpPr>
        <p:spPr bwMode="auto">
          <a:xfrm>
            <a:off x="1762125" y="642938"/>
            <a:ext cx="213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i="0"/>
              <a:t>Type AC Cable</a:t>
            </a:r>
          </a:p>
        </p:txBody>
      </p:sp>
      <p:sp>
        <p:nvSpPr>
          <p:cNvPr id="159756" name="Text Box 12"/>
          <p:cNvSpPr txBox="1">
            <a:spLocks noChangeArrowheads="1"/>
          </p:cNvSpPr>
          <p:nvPr/>
        </p:nvSpPr>
        <p:spPr bwMode="auto">
          <a:xfrm>
            <a:off x="5434013" y="5257800"/>
            <a:ext cx="2192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i="0"/>
              <a:t>Type MC Cable</a:t>
            </a:r>
          </a:p>
        </p:txBody>
      </p:sp>
      <p:pic>
        <p:nvPicPr>
          <p:cNvPr id="159759" name="Picture 15" descr="DSCN06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95600"/>
            <a:ext cx="45593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27330" name="Rectangle 2"/>
          <p:cNvSpPr>
            <a:spLocks noGrp="1" noChangeArrowheads="1"/>
          </p:cNvSpPr>
          <p:nvPr>
            <p:ph type="title"/>
          </p:nvPr>
        </p:nvSpPr>
        <p:spPr/>
        <p:txBody>
          <a:bodyPr/>
          <a:lstStyle/>
          <a:p>
            <a:r>
              <a:rPr lang="en-US" altLang="en-US"/>
              <a:t>4.1 Description, Type AC Cable</a:t>
            </a:r>
          </a:p>
        </p:txBody>
      </p:sp>
      <p:sp>
        <p:nvSpPr>
          <p:cNvPr id="227331"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400" dirty="0"/>
              <a:t>A factory assembly of insulated conductors </a:t>
            </a:r>
            <a:r>
              <a:rPr lang="en-US" altLang="en-US" sz="2400" dirty="0" smtClean="0"/>
              <a:t>protected in </a:t>
            </a:r>
            <a:r>
              <a:rPr lang="en-US" altLang="en-US" sz="2400" dirty="0"/>
              <a:t>an </a:t>
            </a:r>
            <a:r>
              <a:rPr lang="en-US" altLang="en-US" sz="2400" dirty="0" smtClean="0"/>
              <a:t>overall flexible metallic armor (sheath). </a:t>
            </a:r>
          </a:p>
          <a:p>
            <a:pPr>
              <a:lnSpc>
                <a:spcPct val="90000"/>
              </a:lnSpc>
            </a:pPr>
            <a:r>
              <a:rPr lang="en-US" altLang="en-US" sz="2400" dirty="0" smtClean="0"/>
              <a:t>Metallic sheath may be of aluminum or steel. </a:t>
            </a:r>
            <a:endParaRPr lang="en-US" altLang="en-US" sz="2400" dirty="0"/>
          </a:p>
          <a:p>
            <a:pPr>
              <a:lnSpc>
                <a:spcPct val="90000"/>
              </a:lnSpc>
            </a:pPr>
            <a:r>
              <a:rPr lang="en-US" altLang="en-US" sz="2400" dirty="0" smtClean="0"/>
              <a:t>Armored cable having an aluminum sheath is suitable for use in alternating current circuits only.</a:t>
            </a:r>
            <a:endParaRPr lang="en-US"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wipe(left)">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wipe(left)">
                                      <p:cBhvr>
                                        <p:cTn id="12" dur="500"/>
                                        <p:tgtEl>
                                          <p:spTgt spid="227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wipe(left)">
                                      <p:cBhvr>
                                        <p:cTn id="17" dur="500"/>
                                        <p:tgtEl>
                                          <p:spTgt spid="227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27330" name="Rectangle 2"/>
          <p:cNvSpPr>
            <a:spLocks noGrp="1" noChangeArrowheads="1"/>
          </p:cNvSpPr>
          <p:nvPr>
            <p:ph type="title"/>
          </p:nvPr>
        </p:nvSpPr>
        <p:spPr/>
        <p:txBody>
          <a:bodyPr/>
          <a:lstStyle/>
          <a:p>
            <a:r>
              <a:rPr lang="en-US" altLang="en-US" dirty="0"/>
              <a:t>4.1 Description, Type AC </a:t>
            </a:r>
            <a:r>
              <a:rPr lang="en-US" altLang="en-US" dirty="0" smtClean="0"/>
              <a:t>Cable (continued)</a:t>
            </a:r>
            <a:endParaRPr lang="en-US" altLang="en-US" dirty="0"/>
          </a:p>
        </p:txBody>
      </p:sp>
      <p:sp>
        <p:nvSpPr>
          <p:cNvPr id="227331"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400" dirty="0" smtClean="0"/>
              <a:t>Permitted </a:t>
            </a:r>
            <a:r>
              <a:rPr lang="en-US" altLang="en-US" sz="2400" dirty="0"/>
              <a:t>have 2 to 4 conductors in sizes 14 through 1 AWG </a:t>
            </a:r>
            <a:r>
              <a:rPr lang="en-US" altLang="en-US" sz="2400" dirty="0" smtClean="0"/>
              <a:t>copper with </a:t>
            </a:r>
            <a:r>
              <a:rPr lang="en-US" altLang="en-US" sz="2400" dirty="0"/>
              <a:t>or without an equipment grounding conductor</a:t>
            </a:r>
          </a:p>
          <a:p>
            <a:pPr>
              <a:lnSpc>
                <a:spcPct val="90000"/>
              </a:lnSpc>
            </a:pPr>
            <a:r>
              <a:rPr lang="en-US" altLang="en-US" sz="2400" dirty="0"/>
              <a:t>All </a:t>
            </a:r>
            <a:r>
              <a:rPr lang="en-US" altLang="en-US" sz="2400" dirty="0" smtClean="0"/>
              <a:t>conductors with thermoplastic insulated conductors </a:t>
            </a:r>
            <a:r>
              <a:rPr lang="en-US" altLang="en-US" sz="2400" dirty="0"/>
              <a:t>have an individual moisture-resistant fiber </a:t>
            </a:r>
            <a:r>
              <a:rPr lang="en-US" altLang="en-US" sz="2400" dirty="0" smtClean="0"/>
              <a:t>wrap and are cabled together in the manufacturing process.</a:t>
            </a:r>
            <a:endParaRPr lang="en-US" altLang="en-US" sz="2400" dirty="0"/>
          </a:p>
          <a:p>
            <a:pPr>
              <a:lnSpc>
                <a:spcPct val="90000"/>
              </a:lnSpc>
            </a:pPr>
            <a:r>
              <a:rPr lang="en-US" altLang="en-US" sz="2400" dirty="0"/>
              <a:t>Typical branch circuit cable </a:t>
            </a:r>
            <a:r>
              <a:rPr lang="en-US" altLang="en-US" sz="2400" dirty="0" smtClean="0"/>
              <a:t>has </a:t>
            </a:r>
            <a:r>
              <a:rPr lang="en-US" altLang="en-US" sz="2400" dirty="0"/>
              <a:t>copper conductors with THHN </a:t>
            </a:r>
            <a:r>
              <a:rPr lang="en-US" altLang="en-US" sz="2400" dirty="0" smtClean="0"/>
              <a:t>insulation in </a:t>
            </a:r>
            <a:r>
              <a:rPr lang="en-US" altLang="en-US" sz="2400" i="1" dirty="0" smtClean="0"/>
              <a:t>Type ACTHH.</a:t>
            </a:r>
            <a:endParaRPr lang="en-US" altLang="en-US" sz="2400" i="1" dirty="0"/>
          </a:p>
        </p:txBody>
      </p:sp>
    </p:spTree>
    <p:extLst>
      <p:ext uri="{BB962C8B-B14F-4D97-AF65-F5344CB8AC3E}">
        <p14:creationId xmlns:p14="http://schemas.microsoft.com/office/powerpoint/2010/main" val="32771167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wipe(left)">
                                      <p:cBhvr>
                                        <p:cTn id="7" dur="500"/>
                                        <p:tgtEl>
                                          <p:spTgt spid="227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wipe(left)">
                                      <p:cBhvr>
                                        <p:cTn id="12" dur="500"/>
                                        <p:tgtEl>
                                          <p:spTgt spid="2273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wipe(left)">
                                      <p:cBhvr>
                                        <p:cTn id="17" dur="500"/>
                                        <p:tgtEl>
                                          <p:spTgt spid="227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ltLang="en-US" smtClean="0"/>
              <a:t>© 2014 NACMA</a:t>
            </a:r>
            <a:endParaRPr lang="en-US" altLang="en-US"/>
          </a:p>
        </p:txBody>
      </p:sp>
      <p:sp>
        <p:nvSpPr>
          <p:cNvPr id="229378" name="Rectangle 2"/>
          <p:cNvSpPr>
            <a:spLocks noGrp="1" noChangeArrowheads="1"/>
          </p:cNvSpPr>
          <p:nvPr>
            <p:ph type="title"/>
          </p:nvPr>
        </p:nvSpPr>
        <p:spPr/>
        <p:txBody>
          <a:bodyPr/>
          <a:lstStyle/>
          <a:p>
            <a:r>
              <a:rPr lang="en-US" altLang="en-US"/>
              <a:t>Type AC Cable, Construction</a:t>
            </a:r>
          </a:p>
        </p:txBody>
      </p:sp>
      <p:pic>
        <p:nvPicPr>
          <p:cNvPr id="229380" name="Picture 4" descr="DSCN06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628775"/>
            <a:ext cx="6057900" cy="4543425"/>
          </a:xfrm>
          <a:prstGeom prst="rect">
            <a:avLst/>
          </a:prstGeom>
          <a:noFill/>
          <a:extLst>
            <a:ext uri="{909E8E84-426E-40DD-AFC4-6F175D3DCCD1}">
              <a14:hiddenFill xmlns:a14="http://schemas.microsoft.com/office/drawing/2010/main">
                <a:solidFill>
                  <a:srgbClr val="FFFFFF"/>
                </a:solidFill>
              </a14:hiddenFill>
            </a:ext>
          </a:extLst>
        </p:spPr>
      </p:pic>
      <p:sp>
        <p:nvSpPr>
          <p:cNvPr id="229381" name="Rectangle 5"/>
          <p:cNvSpPr>
            <a:spLocks noChangeArrowheads="1"/>
          </p:cNvSpPr>
          <p:nvPr/>
        </p:nvSpPr>
        <p:spPr bwMode="auto">
          <a:xfrm>
            <a:off x="1528763" y="1636713"/>
            <a:ext cx="6072187" cy="453548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28354" name="Rectangle 2"/>
          <p:cNvSpPr>
            <a:spLocks noGrp="1" noChangeArrowheads="1"/>
          </p:cNvSpPr>
          <p:nvPr>
            <p:ph type="title"/>
          </p:nvPr>
        </p:nvSpPr>
        <p:spPr/>
        <p:txBody>
          <a:bodyPr/>
          <a:lstStyle/>
          <a:p>
            <a:r>
              <a:rPr lang="en-US" altLang="en-US"/>
              <a:t>4.2 Equipment Grounding, Type AC Cable</a:t>
            </a:r>
          </a:p>
        </p:txBody>
      </p:sp>
      <p:sp>
        <p:nvSpPr>
          <p:cNvPr id="228355" name="Rectangle 3" descr="Rectangle: Click to edit Master text styles&#10;Second level&#10;Third level&#10;Fourth level&#10;Fifth level"/>
          <p:cNvSpPr>
            <a:spLocks noGrp="1" noChangeArrowheads="1"/>
          </p:cNvSpPr>
          <p:nvPr>
            <p:ph type="body" idx="1"/>
          </p:nvPr>
        </p:nvSpPr>
        <p:spPr/>
        <p:txBody>
          <a:bodyPr/>
          <a:lstStyle/>
          <a:p>
            <a:r>
              <a:rPr lang="en-US" altLang="en-US" sz="2400"/>
              <a:t>A bare 16 AWG aluminum bonding strip is inside of and in intimate contact with the cable armor for full length of cable</a:t>
            </a:r>
          </a:p>
          <a:p>
            <a:r>
              <a:rPr lang="en-US" altLang="en-US" sz="2400"/>
              <a:t>Outer armor with bonding strip is acceptable as an equipment grounding conductor </a:t>
            </a:r>
          </a:p>
          <a:p>
            <a:r>
              <a:rPr lang="en-US" altLang="en-US" sz="2400"/>
              <a:t>Some AC cable has an insulated equipment grounding conductor. These cables are permitted in patient care areas of health care facilities and for isolated equipment grounding conductor installation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wipe(left)">
                                      <p:cBhvr>
                                        <p:cTn id="7" dur="500"/>
                                        <p:tgtEl>
                                          <p:spTgt spid="228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8355">
                                            <p:txEl>
                                              <p:pRg st="1" end="1"/>
                                            </p:txEl>
                                          </p:spTgt>
                                        </p:tgtEl>
                                        <p:attrNameLst>
                                          <p:attrName>style.visibility</p:attrName>
                                        </p:attrNameLst>
                                      </p:cBhvr>
                                      <p:to>
                                        <p:strVal val="visible"/>
                                      </p:to>
                                    </p:set>
                                    <p:animEffect transition="in" filter="wipe(left)">
                                      <p:cBhvr>
                                        <p:cTn id="12" dur="500"/>
                                        <p:tgtEl>
                                          <p:spTgt spid="228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8355">
                                            <p:txEl>
                                              <p:pRg st="2" end="2"/>
                                            </p:txEl>
                                          </p:spTgt>
                                        </p:tgtEl>
                                        <p:attrNameLst>
                                          <p:attrName>style.visibility</p:attrName>
                                        </p:attrNameLst>
                                      </p:cBhvr>
                                      <p:to>
                                        <p:strVal val="visible"/>
                                      </p:to>
                                    </p:set>
                                    <p:animEffect transition="in" filter="wipe(left)">
                                      <p:cBhvr>
                                        <p:cTn id="17" dur="500"/>
                                        <p:tgtEl>
                                          <p:spTgt spid="228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ltLang="en-US" dirty="0"/>
              <a:t>© </a:t>
            </a:r>
            <a:r>
              <a:rPr lang="en-US" altLang="en-US" dirty="0" smtClean="0"/>
              <a:t>2014 </a:t>
            </a:r>
            <a:r>
              <a:rPr lang="en-US" altLang="en-US" dirty="0"/>
              <a:t>NACMA</a:t>
            </a:r>
          </a:p>
        </p:txBody>
      </p:sp>
      <p:sp>
        <p:nvSpPr>
          <p:cNvPr id="233474" name="Rectangle 2"/>
          <p:cNvSpPr>
            <a:spLocks noGrp="1" noChangeArrowheads="1"/>
          </p:cNvSpPr>
          <p:nvPr>
            <p:ph type="title"/>
          </p:nvPr>
        </p:nvSpPr>
        <p:spPr/>
        <p:txBody>
          <a:bodyPr/>
          <a:lstStyle/>
          <a:p>
            <a:r>
              <a:rPr lang="en-US" altLang="en-US"/>
              <a:t>An ANSI Standard</a:t>
            </a:r>
          </a:p>
        </p:txBody>
      </p:sp>
      <p:sp>
        <p:nvSpPr>
          <p:cNvPr id="233475" name="Rectangle 3" descr="Rectangle: Click to edit Master text styles&#10;Second level&#10;Third level&#10;Fourth level&#10;Fifth level"/>
          <p:cNvSpPr>
            <a:spLocks noGrp="1" noChangeArrowheads="1"/>
          </p:cNvSpPr>
          <p:nvPr>
            <p:ph type="body" sz="half" idx="1"/>
          </p:nvPr>
        </p:nvSpPr>
        <p:spPr/>
        <p:txBody>
          <a:bodyPr/>
          <a:lstStyle/>
          <a:p>
            <a:r>
              <a:rPr lang="en-US" altLang="en-US" sz="2800" dirty="0"/>
              <a:t>Original document jointly produced by NECA and NACMA as </a:t>
            </a:r>
            <a:r>
              <a:rPr lang="en-US" altLang="en-US" sz="2800" i="1" dirty="0"/>
              <a:t>“Standard for Installing Armored Cable (AC) and Metal-Clad Cable (MC)”</a:t>
            </a:r>
            <a:r>
              <a:rPr lang="en-US" altLang="en-US" sz="2800" dirty="0"/>
              <a:t> NECA/NACMA </a:t>
            </a:r>
            <a:r>
              <a:rPr lang="en-US" altLang="en-US" sz="2800" dirty="0" smtClean="0"/>
              <a:t>120-2013</a:t>
            </a:r>
            <a:endParaRPr lang="en-US" altLang="en-US" sz="2800" dirty="0"/>
          </a:p>
        </p:txBody>
      </p:sp>
      <p:pic>
        <p:nvPicPr>
          <p:cNvPr id="233478" name="Picture 6" descr="NEiS Logo"/>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00600" y="1900238"/>
            <a:ext cx="3810000" cy="3036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altLang="en-US" smtClean="0"/>
              <a:t>© 2014 NACMA</a:t>
            </a:r>
            <a:endParaRPr lang="en-US" altLang="en-US"/>
          </a:p>
        </p:txBody>
      </p:sp>
      <p:sp>
        <p:nvSpPr>
          <p:cNvPr id="271362" name="Rectangle 2"/>
          <p:cNvSpPr>
            <a:spLocks noGrp="1" noChangeArrowheads="1"/>
          </p:cNvSpPr>
          <p:nvPr>
            <p:ph type="title"/>
          </p:nvPr>
        </p:nvSpPr>
        <p:spPr/>
        <p:txBody>
          <a:bodyPr/>
          <a:lstStyle/>
          <a:p>
            <a:r>
              <a:rPr lang="en-US" altLang="en-US"/>
              <a:t>4.3 Uses Permitted, Type AC Cable</a:t>
            </a:r>
          </a:p>
        </p:txBody>
      </p:sp>
      <p:graphicFrame>
        <p:nvGraphicFramePr>
          <p:cNvPr id="271391" name="Group 31"/>
          <p:cNvGraphicFramePr>
            <a:graphicFrameLocks noGrp="1"/>
          </p:cNvGraphicFramePr>
          <p:nvPr>
            <p:ph type="tbl" idx="1"/>
          </p:nvPr>
        </p:nvGraphicFramePr>
        <p:xfrm>
          <a:off x="838200" y="1905000"/>
          <a:ext cx="7772400" cy="3291840"/>
        </p:xfrm>
        <a:graphic>
          <a:graphicData uri="http://schemas.openxmlformats.org/drawingml/2006/table">
            <a:tbl>
              <a:tblPr/>
              <a:tblGrid>
                <a:gridCol w="2590800"/>
                <a:gridCol w="2590800"/>
                <a:gridCol w="2590800"/>
              </a:tblGrid>
              <a:tr h="13716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1" i="0" u="none" strike="noStrike" cap="none" normalizeH="0" baseline="0" smtClean="0">
                          <a:ln>
                            <a:noFill/>
                          </a:ln>
                          <a:solidFill>
                            <a:schemeClr val="tx1"/>
                          </a:solidFill>
                          <a:effectLst/>
                          <a:latin typeface="Tahoma" pitchFamily="34" charset="0"/>
                        </a:rPr>
                        <a:t>Where not subject to physical damage: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1" i="0" u="none" strike="noStrike" cap="none" normalizeH="0" baseline="0" smtClean="0">
                          <a:ln>
                            <a:noFill/>
                          </a:ln>
                          <a:solidFill>
                            <a:schemeClr val="tx1"/>
                          </a:solidFill>
                          <a:effectLst/>
                          <a:latin typeface="Tahoma" pitchFamily="34" charset="0"/>
                        </a:rPr>
                        <a:t>Without insulated equipment grounding conductor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1" i="0" u="none" strike="noStrike" cap="none" normalizeH="0" baseline="0" smtClean="0">
                          <a:ln>
                            <a:noFill/>
                          </a:ln>
                          <a:solidFill>
                            <a:schemeClr val="tx1"/>
                          </a:solidFill>
                          <a:effectLst/>
                          <a:latin typeface="Tahoma" pitchFamily="34" charset="0"/>
                        </a:rPr>
                        <a:t>With insulated equipment grounding conductor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716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smtClean="0">
                          <a:ln>
                            <a:noFill/>
                          </a:ln>
                          <a:solidFill>
                            <a:schemeClr val="tx1"/>
                          </a:solidFill>
                          <a:effectLst/>
                          <a:latin typeface="Tahoma" pitchFamily="34" charset="0"/>
                        </a:rPr>
                        <a:t>In both exposed and concealed work</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smtClean="0">
                          <a:ln>
                            <a:noFill/>
                          </a:ln>
                          <a:solidFill>
                            <a:schemeClr val="tx1"/>
                          </a:solidFill>
                          <a:effectLst/>
                          <a:latin typeface="Tahoma" pitchFamily="34" charset="0"/>
                        </a:rPr>
                        <a:t>Yes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smtClean="0">
                          <a:ln>
                            <a:noFill/>
                          </a:ln>
                          <a:solidFill>
                            <a:schemeClr val="tx1"/>
                          </a:solidFill>
                          <a:effectLst/>
                          <a:latin typeface="Tahoma" pitchFamily="34" charset="0"/>
                        </a:rPr>
                        <a:t>Yes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71392" name="Text Box 32"/>
          <p:cNvSpPr txBox="1">
            <a:spLocks noChangeArrowheads="1"/>
          </p:cNvSpPr>
          <p:nvPr/>
        </p:nvSpPr>
        <p:spPr bwMode="auto">
          <a:xfrm>
            <a:off x="809625" y="5295900"/>
            <a:ext cx="61085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0" dirty="0"/>
              <a:t>See </a:t>
            </a:r>
            <a:r>
              <a:rPr lang="en-US" altLang="en-US" i="0" dirty="0" smtClean="0"/>
              <a:t>Pages 6 and 7 </a:t>
            </a:r>
            <a:r>
              <a:rPr lang="en-US" altLang="en-US" i="0" dirty="0"/>
              <a:t>for other Uses Permitted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altLang="en-US" smtClean="0"/>
              <a:t>© 2014 NACMA</a:t>
            </a:r>
            <a:endParaRPr lang="en-US" altLang="en-US"/>
          </a:p>
        </p:txBody>
      </p:sp>
      <p:sp>
        <p:nvSpPr>
          <p:cNvPr id="272386" name="Rectangle 2"/>
          <p:cNvSpPr>
            <a:spLocks noGrp="1" noChangeArrowheads="1"/>
          </p:cNvSpPr>
          <p:nvPr>
            <p:ph type="title"/>
          </p:nvPr>
        </p:nvSpPr>
        <p:spPr/>
        <p:txBody>
          <a:bodyPr/>
          <a:lstStyle/>
          <a:p>
            <a:r>
              <a:rPr lang="en-US" altLang="en-US"/>
              <a:t>4.3.1 Uses Permitted, Special Occupancies</a:t>
            </a:r>
          </a:p>
        </p:txBody>
      </p:sp>
      <p:graphicFrame>
        <p:nvGraphicFramePr>
          <p:cNvPr id="272405" name="Group 21"/>
          <p:cNvGraphicFramePr>
            <a:graphicFrameLocks noGrp="1"/>
          </p:cNvGraphicFramePr>
          <p:nvPr>
            <p:ph type="tbl" idx="1"/>
          </p:nvPr>
        </p:nvGraphicFramePr>
        <p:xfrm>
          <a:off x="838200" y="1905000"/>
          <a:ext cx="7772400" cy="3547872"/>
        </p:xfrm>
        <a:graphic>
          <a:graphicData uri="http://schemas.openxmlformats.org/drawingml/2006/table">
            <a:tbl>
              <a:tblPr/>
              <a:tblGrid>
                <a:gridCol w="2590800"/>
                <a:gridCol w="2590800"/>
                <a:gridCol w="2590800"/>
              </a:tblGrid>
              <a:tr h="13716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1" i="0" u="none" strike="noStrike" cap="none" normalizeH="0" baseline="0" smtClean="0">
                          <a:ln>
                            <a:noFill/>
                          </a:ln>
                          <a:solidFill>
                            <a:schemeClr val="tx1"/>
                          </a:solidFill>
                          <a:effectLst/>
                          <a:latin typeface="Tahoma" pitchFamily="34" charset="0"/>
                        </a:rPr>
                        <a:t>Where not subject to physical damage: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1" i="0" u="none" strike="noStrike" cap="none" normalizeH="0" baseline="0" smtClean="0">
                          <a:ln>
                            <a:noFill/>
                          </a:ln>
                          <a:solidFill>
                            <a:schemeClr val="tx1"/>
                          </a:solidFill>
                          <a:effectLst/>
                          <a:latin typeface="Tahoma" pitchFamily="34" charset="0"/>
                        </a:rPr>
                        <a:t>Without insulated equipment grounding conductor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1" i="0" u="none" strike="noStrike" cap="none" normalizeH="0" baseline="0" smtClean="0">
                          <a:ln>
                            <a:noFill/>
                          </a:ln>
                          <a:solidFill>
                            <a:schemeClr val="tx1"/>
                          </a:solidFill>
                          <a:effectLst/>
                          <a:latin typeface="Tahoma" pitchFamily="34" charset="0"/>
                        </a:rPr>
                        <a:t>With insulated equipment grounding conductor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716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smtClean="0">
                          <a:ln>
                            <a:noFill/>
                          </a:ln>
                          <a:solidFill>
                            <a:schemeClr val="tx1"/>
                          </a:solidFill>
                          <a:effectLst/>
                          <a:latin typeface="Tahoma" pitchFamily="34" charset="0"/>
                        </a:rPr>
                        <a:t>In Class I, Division 2 areas for nonincindive</a:t>
                      </a:r>
                    </a:p>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smtClean="0">
                          <a:ln>
                            <a:noFill/>
                          </a:ln>
                          <a:solidFill>
                            <a:schemeClr val="tx1"/>
                          </a:solidFill>
                          <a:effectLst/>
                          <a:latin typeface="Tahoma" pitchFamily="34" charset="0"/>
                        </a:rPr>
                        <a:t>field wiring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smtClean="0">
                          <a:ln>
                            <a:noFill/>
                          </a:ln>
                          <a:solidFill>
                            <a:schemeClr val="tx1"/>
                          </a:solidFill>
                          <a:effectLst/>
                          <a:latin typeface="Tahoma" pitchFamily="34" charset="0"/>
                        </a:rPr>
                        <a:t>Yes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smtClean="0">
                          <a:ln>
                            <a:noFill/>
                          </a:ln>
                          <a:solidFill>
                            <a:schemeClr val="tx1"/>
                          </a:solidFill>
                          <a:effectLst/>
                          <a:latin typeface="Tahoma" pitchFamily="34" charset="0"/>
                        </a:rPr>
                        <a:t>Yes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72406" name="Text Box 22"/>
          <p:cNvSpPr txBox="1">
            <a:spLocks noChangeArrowheads="1"/>
          </p:cNvSpPr>
          <p:nvPr/>
        </p:nvSpPr>
        <p:spPr bwMode="auto">
          <a:xfrm>
            <a:off x="555625" y="5548313"/>
            <a:ext cx="829271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00" i="0" dirty="0"/>
              <a:t>See </a:t>
            </a:r>
            <a:r>
              <a:rPr lang="en-US" altLang="en-US" sz="2200" i="0" dirty="0" smtClean="0"/>
              <a:t>Pages 6 and 7 </a:t>
            </a:r>
            <a:r>
              <a:rPr lang="en-US" altLang="en-US" sz="2200" i="0" dirty="0"/>
              <a:t>for other Uses Permitted, Special Occupancies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41666" name="Rectangle 2"/>
          <p:cNvSpPr>
            <a:spLocks noGrp="1" noChangeArrowheads="1"/>
          </p:cNvSpPr>
          <p:nvPr>
            <p:ph type="title"/>
          </p:nvPr>
        </p:nvSpPr>
        <p:spPr/>
        <p:txBody>
          <a:bodyPr/>
          <a:lstStyle/>
          <a:p>
            <a:r>
              <a:rPr lang="en-US" altLang="en-US"/>
              <a:t>4.4 Uses Not Permitted, Type AC Cable</a:t>
            </a:r>
          </a:p>
        </p:txBody>
      </p:sp>
      <p:sp>
        <p:nvSpPr>
          <p:cNvPr id="241667"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400" dirty="0"/>
              <a:t>As service-entrance conductors</a:t>
            </a:r>
          </a:p>
          <a:p>
            <a:pPr>
              <a:lnSpc>
                <a:spcPct val="90000"/>
              </a:lnSpc>
            </a:pPr>
            <a:r>
              <a:rPr lang="en-US" altLang="en-US" sz="2400" dirty="0"/>
              <a:t>Where subject to physical damage unless protected by conduit or tubing </a:t>
            </a:r>
          </a:p>
          <a:p>
            <a:pPr>
              <a:lnSpc>
                <a:spcPct val="90000"/>
              </a:lnSpc>
            </a:pPr>
            <a:r>
              <a:rPr lang="en-US" altLang="en-US" sz="2400" dirty="0"/>
              <a:t>In damp or wet locations (see Article 100) </a:t>
            </a:r>
          </a:p>
          <a:p>
            <a:pPr>
              <a:lnSpc>
                <a:spcPct val="90000"/>
              </a:lnSpc>
            </a:pPr>
            <a:r>
              <a:rPr lang="en-US" altLang="en-US" sz="2400" dirty="0"/>
              <a:t>In air voids of masonry block or tile walls where such walls are subject to excessive moisture or </a:t>
            </a:r>
            <a:r>
              <a:rPr lang="en-US" altLang="en-US" sz="2400" dirty="0" smtClean="0"/>
              <a:t>dampness</a:t>
            </a:r>
          </a:p>
          <a:p>
            <a:pPr>
              <a:lnSpc>
                <a:spcPct val="90000"/>
              </a:lnSpc>
            </a:pPr>
            <a:r>
              <a:rPr lang="en-US" altLang="en-US" sz="2400" dirty="0" smtClean="0"/>
              <a:t>Where exposed to corrosive conditions</a:t>
            </a:r>
            <a:endParaRPr lang="en-US" altLang="en-US" sz="2400" dirty="0"/>
          </a:p>
          <a:p>
            <a:pPr>
              <a:lnSpc>
                <a:spcPct val="90000"/>
              </a:lnSpc>
            </a:pPr>
            <a:r>
              <a:rPr lang="en-US" altLang="en-US" sz="2400" dirty="0"/>
              <a:t>Embedded in plaster finish on brick or other masonry in damp or wet locations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animEffect transition="in" filter="wipe(left)">
                                      <p:cBhvr>
                                        <p:cTn id="7" dur="500"/>
                                        <p:tgtEl>
                                          <p:spTgt spid="2416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1667">
                                            <p:txEl>
                                              <p:pRg st="1" end="1"/>
                                            </p:txEl>
                                          </p:spTgt>
                                        </p:tgtEl>
                                        <p:attrNameLst>
                                          <p:attrName>style.visibility</p:attrName>
                                        </p:attrNameLst>
                                      </p:cBhvr>
                                      <p:to>
                                        <p:strVal val="visible"/>
                                      </p:to>
                                    </p:set>
                                    <p:animEffect transition="in" filter="wipe(left)">
                                      <p:cBhvr>
                                        <p:cTn id="12" dur="500"/>
                                        <p:tgtEl>
                                          <p:spTgt spid="2416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1667">
                                            <p:txEl>
                                              <p:pRg st="2" end="2"/>
                                            </p:txEl>
                                          </p:spTgt>
                                        </p:tgtEl>
                                        <p:attrNameLst>
                                          <p:attrName>style.visibility</p:attrName>
                                        </p:attrNameLst>
                                      </p:cBhvr>
                                      <p:to>
                                        <p:strVal val="visible"/>
                                      </p:to>
                                    </p:set>
                                    <p:animEffect transition="in" filter="wipe(left)">
                                      <p:cBhvr>
                                        <p:cTn id="17" dur="500"/>
                                        <p:tgtEl>
                                          <p:spTgt spid="2416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1667">
                                            <p:txEl>
                                              <p:pRg st="3" end="3"/>
                                            </p:txEl>
                                          </p:spTgt>
                                        </p:tgtEl>
                                        <p:attrNameLst>
                                          <p:attrName>style.visibility</p:attrName>
                                        </p:attrNameLst>
                                      </p:cBhvr>
                                      <p:to>
                                        <p:strVal val="visible"/>
                                      </p:to>
                                    </p:set>
                                    <p:animEffect transition="in" filter="wipe(left)">
                                      <p:cBhvr>
                                        <p:cTn id="22" dur="500"/>
                                        <p:tgtEl>
                                          <p:spTgt spid="2416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1667">
                                            <p:txEl>
                                              <p:pRg st="4" end="4"/>
                                            </p:txEl>
                                          </p:spTgt>
                                        </p:tgtEl>
                                        <p:attrNameLst>
                                          <p:attrName>style.visibility</p:attrName>
                                        </p:attrNameLst>
                                      </p:cBhvr>
                                      <p:to>
                                        <p:strVal val="visible"/>
                                      </p:to>
                                    </p:set>
                                    <p:animEffect transition="in" filter="wipe(left)">
                                      <p:cBhvr>
                                        <p:cTn id="27" dur="500"/>
                                        <p:tgtEl>
                                          <p:spTgt spid="2416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1667">
                                            <p:txEl>
                                              <p:pRg st="5" end="5"/>
                                            </p:txEl>
                                          </p:spTgt>
                                        </p:tgtEl>
                                        <p:attrNameLst>
                                          <p:attrName>style.visibility</p:attrName>
                                        </p:attrNameLst>
                                      </p:cBhvr>
                                      <p:to>
                                        <p:strVal val="visible"/>
                                      </p:to>
                                    </p:set>
                                    <p:animEffect transition="in" filter="wipe(left)">
                                      <p:cBhvr>
                                        <p:cTn id="32" dur="500"/>
                                        <p:tgtEl>
                                          <p:spTgt spid="2416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74434" name="Rectangle 2"/>
          <p:cNvSpPr>
            <a:spLocks noGrp="1" noChangeArrowheads="1"/>
          </p:cNvSpPr>
          <p:nvPr>
            <p:ph type="title"/>
          </p:nvPr>
        </p:nvSpPr>
        <p:spPr/>
        <p:txBody>
          <a:bodyPr/>
          <a:lstStyle/>
          <a:p>
            <a:r>
              <a:rPr lang="en-US" altLang="en-US"/>
              <a:t>4.5 Connectors</a:t>
            </a:r>
          </a:p>
        </p:txBody>
      </p:sp>
      <p:sp>
        <p:nvSpPr>
          <p:cNvPr id="274435" name="Rectangle 3" descr="Rectangle: Click to edit Master text styles&#10;Second level&#10;Third level&#10;Fourth level&#10;Fifth level"/>
          <p:cNvSpPr>
            <a:spLocks noGrp="1" noChangeArrowheads="1"/>
          </p:cNvSpPr>
          <p:nvPr>
            <p:ph type="body" idx="1"/>
          </p:nvPr>
        </p:nvSpPr>
        <p:spPr/>
        <p:txBody>
          <a:bodyPr/>
          <a:lstStyle/>
          <a:p>
            <a:pPr marL="454025" indent="-452438">
              <a:buSzTx/>
              <a:buFont typeface="Wingdings" pitchFamily="2" charset="2"/>
              <a:buAutoNum type="alphaLcParenR"/>
            </a:pPr>
            <a:r>
              <a:rPr lang="en-US" altLang="en-US" sz="2800" i="1" dirty="0">
                <a:solidFill>
                  <a:schemeClr val="tx2"/>
                </a:solidFill>
                <a:latin typeface="TimesNewRomanPS-ItalicMT" charset="0"/>
              </a:rPr>
              <a:t>AC cable connectors.</a:t>
            </a:r>
            <a:r>
              <a:rPr lang="en-US" altLang="en-US" sz="2800" i="1" dirty="0">
                <a:latin typeface="TimesNewRomanPS-ItalicMT" charset="0"/>
              </a:rPr>
              <a:t> </a:t>
            </a:r>
            <a:r>
              <a:rPr lang="en-US" altLang="en-US" sz="2800" dirty="0">
                <a:latin typeface="TimesNewRomanPSMT" charset="0"/>
              </a:rPr>
              <a:t>Fittings for connecting Type AC cable are required to be marked as suitable for such use. The identification is either on the smallest container in which the product is packaged or is on the connector itself</a:t>
            </a:r>
            <a:r>
              <a:rPr lang="en-US" altLang="en-US" sz="2800" dirty="0" smtClean="0">
                <a:latin typeface="TimesNewRomanPSMT" charset="0"/>
              </a:rPr>
              <a:t>.</a:t>
            </a:r>
          </a:p>
          <a:p>
            <a:pPr marL="457200" indent="0">
              <a:buSzTx/>
              <a:buNone/>
            </a:pPr>
            <a:r>
              <a:rPr lang="en-US" altLang="en-US" sz="2800" dirty="0" smtClean="0">
                <a:latin typeface="TimesNewRomanPSMT" charset="0"/>
              </a:rPr>
              <a:t>Select the appropriate size of connector for the trade size of the cable. Some connectors are suitable for connecting two cables. </a:t>
            </a:r>
            <a:endParaRPr lang="en-US" alt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ltLang="en-US" smtClean="0"/>
              <a:t>© 2014 NACMA</a:t>
            </a:r>
            <a:endParaRPr lang="en-US" altLang="en-US"/>
          </a:p>
        </p:txBody>
      </p:sp>
      <p:pic>
        <p:nvPicPr>
          <p:cNvPr id="278530" name="Picture 2" descr="DSCN07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17463"/>
            <a:ext cx="9182101" cy="6886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75458" name="Rectangle 2"/>
          <p:cNvSpPr>
            <a:spLocks noGrp="1" noChangeArrowheads="1"/>
          </p:cNvSpPr>
          <p:nvPr>
            <p:ph type="title"/>
          </p:nvPr>
        </p:nvSpPr>
        <p:spPr/>
        <p:txBody>
          <a:bodyPr/>
          <a:lstStyle/>
          <a:p>
            <a:r>
              <a:rPr lang="en-US" altLang="en-US" dirty="0"/>
              <a:t>4.5 </a:t>
            </a:r>
            <a:r>
              <a:rPr lang="en-US" altLang="en-US" dirty="0" smtClean="0"/>
              <a:t>Connectors (continued) </a:t>
            </a:r>
            <a:endParaRPr lang="en-US" altLang="en-US" dirty="0"/>
          </a:p>
        </p:txBody>
      </p:sp>
      <p:sp>
        <p:nvSpPr>
          <p:cNvPr id="275459" name="Rectangle 3" descr="Rectangle: Click to edit Master text styles&#10;Second level&#10;Third level&#10;Fourth level&#10;Fifth level"/>
          <p:cNvSpPr>
            <a:spLocks noGrp="1" noChangeArrowheads="1"/>
          </p:cNvSpPr>
          <p:nvPr>
            <p:ph type="body" idx="1"/>
          </p:nvPr>
        </p:nvSpPr>
        <p:spPr/>
        <p:txBody>
          <a:bodyPr/>
          <a:lstStyle/>
          <a:p>
            <a:pPr marL="455613" indent="-454025">
              <a:buSzTx/>
              <a:buFont typeface="Wingdings" pitchFamily="2" charset="2"/>
              <a:buAutoNum type="alphaLcParenR" startAt="2"/>
            </a:pPr>
            <a:r>
              <a:rPr lang="en-US" altLang="en-US" i="1" dirty="0">
                <a:solidFill>
                  <a:schemeClr val="tx2"/>
                </a:solidFill>
                <a:latin typeface="TimesNewRomanPS-ItalicMT" charset="0"/>
              </a:rPr>
              <a:t>AC cable set-screw connectors.</a:t>
            </a:r>
            <a:r>
              <a:rPr lang="en-US" altLang="en-US" i="1" dirty="0">
                <a:latin typeface="TimesNewRomanPS-ItalicMT" charset="0"/>
              </a:rPr>
              <a:t> </a:t>
            </a:r>
            <a:r>
              <a:rPr lang="en-US" altLang="en-US" dirty="0">
                <a:latin typeface="TimesNewRomanPSMT" charset="0"/>
              </a:rPr>
              <a:t>Connectors of the set-screw type are only permitted to be used with cables having steel armor. They are not acceptable on cables with aluminum armor.</a:t>
            </a:r>
            <a:endParaRPr lang="en-US"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76482" name="Rectangle 2"/>
          <p:cNvSpPr>
            <a:spLocks noGrp="1" noChangeArrowheads="1"/>
          </p:cNvSpPr>
          <p:nvPr>
            <p:ph type="title"/>
          </p:nvPr>
        </p:nvSpPr>
        <p:spPr/>
        <p:txBody>
          <a:bodyPr/>
          <a:lstStyle/>
          <a:p>
            <a:r>
              <a:rPr lang="en-US" altLang="en-US" dirty="0"/>
              <a:t>4.5 </a:t>
            </a:r>
            <a:r>
              <a:rPr lang="en-US" altLang="en-US" dirty="0" smtClean="0"/>
              <a:t>Connectors (continued) </a:t>
            </a:r>
            <a:endParaRPr lang="en-US" altLang="en-US" dirty="0"/>
          </a:p>
        </p:txBody>
      </p:sp>
      <p:sp>
        <p:nvSpPr>
          <p:cNvPr id="276483" name="Rectangle 3" descr="Rectangle: Click to edit Master text styles&#10;Second level&#10;Third level&#10;Fourth level&#10;Fifth level"/>
          <p:cNvSpPr>
            <a:spLocks noGrp="1" noChangeArrowheads="1"/>
          </p:cNvSpPr>
          <p:nvPr>
            <p:ph type="body" idx="1"/>
          </p:nvPr>
        </p:nvSpPr>
        <p:spPr/>
        <p:txBody>
          <a:bodyPr/>
          <a:lstStyle/>
          <a:p>
            <a:pPr marL="454025" indent="-452438" defTabSz="909638">
              <a:buSzTx/>
              <a:buFont typeface="Wingdings" pitchFamily="2" charset="2"/>
              <a:buAutoNum type="alphaLcParenR" startAt="3"/>
            </a:pPr>
            <a:r>
              <a:rPr lang="en-US" altLang="en-US" i="1" dirty="0">
                <a:solidFill>
                  <a:schemeClr val="tx2"/>
                </a:solidFill>
                <a:latin typeface="TimesNewRomanPS-ItalicMT" charset="0"/>
              </a:rPr>
              <a:t>Other connectors.</a:t>
            </a:r>
            <a:r>
              <a:rPr lang="en-US" altLang="en-US" i="1" dirty="0">
                <a:latin typeface="TimesNewRomanPS-ItalicMT" charset="0"/>
              </a:rPr>
              <a:t> </a:t>
            </a:r>
            <a:r>
              <a:rPr lang="en-US" altLang="en-US" dirty="0">
                <a:latin typeface="TimesNewRomanPSMT" charset="0"/>
              </a:rPr>
              <a:t>Connectors for Type MC cable and power and control tray cable are also suitable for use with Type AC cable when specifically indicated on the connector or the shipping carton.</a:t>
            </a:r>
            <a:endParaRPr lang="en-US"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77506" name="Rectangle 2"/>
          <p:cNvSpPr>
            <a:spLocks noGrp="1" noChangeArrowheads="1"/>
          </p:cNvSpPr>
          <p:nvPr>
            <p:ph type="title"/>
          </p:nvPr>
        </p:nvSpPr>
        <p:spPr/>
        <p:txBody>
          <a:bodyPr/>
          <a:lstStyle/>
          <a:p>
            <a:r>
              <a:rPr lang="en-US" altLang="en-US" dirty="0"/>
              <a:t>4.5 </a:t>
            </a:r>
            <a:r>
              <a:rPr lang="en-US" altLang="en-US" dirty="0" smtClean="0"/>
              <a:t>Connectors (continued)</a:t>
            </a:r>
            <a:endParaRPr lang="en-US" altLang="en-US" dirty="0"/>
          </a:p>
        </p:txBody>
      </p:sp>
      <p:sp>
        <p:nvSpPr>
          <p:cNvPr id="277507" name="Rectangle 3" descr="Rectangle: Click to edit Master text styles&#10;Second level&#10;Third level&#10;Fourth level&#10;Fifth level"/>
          <p:cNvSpPr>
            <a:spLocks noGrp="1" noChangeArrowheads="1"/>
          </p:cNvSpPr>
          <p:nvPr>
            <p:ph type="body" idx="1"/>
          </p:nvPr>
        </p:nvSpPr>
        <p:spPr/>
        <p:txBody>
          <a:bodyPr/>
          <a:lstStyle/>
          <a:p>
            <a:pPr marL="454025" indent="-452438">
              <a:buSzTx/>
              <a:buFont typeface="Wingdings" pitchFamily="2" charset="2"/>
              <a:buAutoNum type="alphaLcParenR" startAt="4"/>
            </a:pPr>
            <a:r>
              <a:rPr lang="en-US" altLang="en-US" i="1" dirty="0">
                <a:solidFill>
                  <a:schemeClr val="tx2"/>
                </a:solidFill>
                <a:latin typeface="TimesNewRomanPS-ItalicMT" charset="0"/>
              </a:rPr>
              <a:t>Insulating bushings.</a:t>
            </a:r>
            <a:r>
              <a:rPr lang="en-US" altLang="en-US" i="1" dirty="0">
                <a:latin typeface="TimesNewRomanPS-ItalicMT" charset="0"/>
              </a:rPr>
              <a:t> </a:t>
            </a:r>
            <a:r>
              <a:rPr lang="en-US" altLang="en-US" dirty="0">
                <a:latin typeface="TimesNewRomanPSMT" charset="0"/>
              </a:rPr>
              <a:t>Connectors or clamps that connect Type AC cable to boxes or cabinets are designed so the required insulating bushing is visible for inspection after the cable is connected. The insulating bushing is often referred to in trade jargon as a “red head.”</a:t>
            </a:r>
            <a:endParaRPr lang="en-US"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79554" name="Rectangle 2"/>
          <p:cNvSpPr>
            <a:spLocks noGrp="1" noChangeArrowheads="1"/>
          </p:cNvSpPr>
          <p:nvPr>
            <p:ph type="title"/>
          </p:nvPr>
        </p:nvSpPr>
        <p:spPr/>
        <p:txBody>
          <a:bodyPr/>
          <a:lstStyle/>
          <a:p>
            <a:r>
              <a:rPr lang="en-US" altLang="en-US" dirty="0"/>
              <a:t>4.5 </a:t>
            </a:r>
            <a:r>
              <a:rPr lang="en-US" altLang="en-US" dirty="0" smtClean="0"/>
              <a:t>Connectors (continued) </a:t>
            </a:r>
            <a:endParaRPr lang="en-US" altLang="en-US" dirty="0"/>
          </a:p>
        </p:txBody>
      </p:sp>
      <p:sp>
        <p:nvSpPr>
          <p:cNvPr id="279555" name="Rectangle 3" descr="Rectangle: Click to edit Master text styles&#10;Second level&#10;Third level&#10;Fourth level&#10;Fifth level"/>
          <p:cNvSpPr>
            <a:spLocks noGrp="1" noChangeArrowheads="1"/>
          </p:cNvSpPr>
          <p:nvPr>
            <p:ph type="body" idx="1"/>
          </p:nvPr>
        </p:nvSpPr>
        <p:spPr/>
        <p:txBody>
          <a:bodyPr/>
          <a:lstStyle/>
          <a:p>
            <a:pPr marL="454025" indent="-452438" defTabSz="739775">
              <a:buSzTx/>
              <a:buFont typeface="Wingdings" pitchFamily="2" charset="2"/>
              <a:buAutoNum type="alphaLcParenR" startAt="5"/>
            </a:pPr>
            <a:r>
              <a:rPr lang="en-US" altLang="en-US" i="1" dirty="0">
                <a:solidFill>
                  <a:schemeClr val="tx2"/>
                </a:solidFill>
                <a:latin typeface="TimesNewRomanPS-ItalicMT" charset="0"/>
              </a:rPr>
              <a:t>Grounding.</a:t>
            </a:r>
            <a:r>
              <a:rPr lang="en-US" altLang="en-US" i="1" dirty="0">
                <a:latin typeface="TimesNewRomanPS-ItalicMT" charset="0"/>
              </a:rPr>
              <a:t> </a:t>
            </a:r>
            <a:r>
              <a:rPr lang="en-US" altLang="en-US" dirty="0">
                <a:latin typeface="TimesNewRomanPSMT" charset="0"/>
              </a:rPr>
              <a:t>All listed connectors for Type AC cable are suitable for grounding since the armor of Type AC cable serves as the equipment grounding conductor. Remove paint or other insulating material between the enclosure and the connector to ensure a proper grounding connection.</a:t>
            </a:r>
            <a:endParaRPr lang="en-US"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86722" name="Rectangle 2"/>
          <p:cNvSpPr>
            <a:spLocks noGrp="1" noChangeArrowheads="1"/>
          </p:cNvSpPr>
          <p:nvPr>
            <p:ph type="title"/>
          </p:nvPr>
        </p:nvSpPr>
        <p:spPr/>
        <p:txBody>
          <a:bodyPr/>
          <a:lstStyle/>
          <a:p>
            <a:r>
              <a:rPr lang="en-US" altLang="en-US"/>
              <a:t>More on Fittings for Type AC Cable</a:t>
            </a:r>
          </a:p>
        </p:txBody>
      </p:sp>
      <p:sp>
        <p:nvSpPr>
          <p:cNvPr id="286723" name="Rectangle 3" descr="Rectangle: Click to edit Master text styles&#10;Second level&#10;Third level&#10;Fourth level&#10;Fifth level"/>
          <p:cNvSpPr>
            <a:spLocks noGrp="1" noChangeArrowheads="1"/>
          </p:cNvSpPr>
          <p:nvPr>
            <p:ph type="body" idx="1"/>
          </p:nvPr>
        </p:nvSpPr>
        <p:spPr/>
        <p:txBody>
          <a:bodyPr/>
          <a:lstStyle/>
          <a:p>
            <a:r>
              <a:rPr lang="en-US" altLang="en-US" sz="2800" dirty="0"/>
              <a:t>See UL White or Green book (AWSX) for additional </a:t>
            </a:r>
            <a:r>
              <a:rPr lang="en-US" altLang="en-US" sz="2800" dirty="0" smtClean="0"/>
              <a:t>information. </a:t>
            </a:r>
            <a:endParaRPr lang="en-US" altLang="en-US" sz="2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102402" name="Rectangle 2"/>
          <p:cNvSpPr>
            <a:spLocks noGrp="1" noChangeArrowheads="1"/>
          </p:cNvSpPr>
          <p:nvPr>
            <p:ph type="title"/>
          </p:nvPr>
        </p:nvSpPr>
        <p:spPr/>
        <p:txBody>
          <a:bodyPr/>
          <a:lstStyle/>
          <a:p>
            <a:r>
              <a:rPr lang="en-US" altLang="en-US"/>
              <a:t>Session Outline</a:t>
            </a:r>
          </a:p>
        </p:txBody>
      </p:sp>
      <p:sp>
        <p:nvSpPr>
          <p:cNvPr id="102403" name="Rectangle 3" descr="Rectangle: Click to edit Master text styles&#10;Second level&#10;Third level&#10;Fourth level&#10;Fifth level"/>
          <p:cNvSpPr>
            <a:spLocks noGrp="1" noChangeArrowheads="1"/>
          </p:cNvSpPr>
          <p:nvPr>
            <p:ph type="body" idx="1"/>
          </p:nvPr>
        </p:nvSpPr>
        <p:spPr/>
        <p:txBody>
          <a:bodyPr/>
          <a:lstStyle/>
          <a:p>
            <a:pPr>
              <a:buFont typeface="Wingdings" pitchFamily="2" charset="2"/>
              <a:buNone/>
            </a:pPr>
            <a:r>
              <a:rPr lang="en-US" altLang="en-US">
                <a:latin typeface="CooperBT-Bold" charset="0"/>
              </a:rPr>
              <a:t>1. </a:t>
            </a:r>
            <a:r>
              <a:rPr lang="en-US" altLang="en-US" sz="2800"/>
              <a:t>Scope</a:t>
            </a:r>
          </a:p>
          <a:p>
            <a:pPr>
              <a:buFont typeface="Wingdings" pitchFamily="2" charset="2"/>
              <a:buNone/>
            </a:pPr>
            <a:r>
              <a:rPr lang="en-US" altLang="en-US" sz="2800"/>
              <a:t>2. Glossary</a:t>
            </a:r>
          </a:p>
          <a:p>
            <a:pPr>
              <a:buFont typeface="Wingdings" pitchFamily="2" charset="2"/>
              <a:buNone/>
            </a:pPr>
            <a:r>
              <a:rPr lang="en-US" altLang="en-US" sz="2800"/>
              <a:t>3. Identification of Cables</a:t>
            </a:r>
          </a:p>
          <a:p>
            <a:pPr>
              <a:buFont typeface="Wingdings" pitchFamily="2" charset="2"/>
              <a:buNone/>
            </a:pPr>
            <a:r>
              <a:rPr lang="en-US" altLang="en-US" sz="2800"/>
              <a:t>4. Armored Cable (Type AC)</a:t>
            </a:r>
          </a:p>
          <a:p>
            <a:pPr>
              <a:buFont typeface="Wingdings" pitchFamily="2" charset="2"/>
              <a:buNone/>
            </a:pPr>
            <a:r>
              <a:rPr lang="en-US" altLang="en-US" sz="2800"/>
              <a:t>5. Metal-Clad Cables (Type MC)</a:t>
            </a:r>
          </a:p>
          <a:p>
            <a:pPr>
              <a:buFont typeface="Wingdings" pitchFamily="2" charset="2"/>
              <a:buNone/>
            </a:pPr>
            <a:r>
              <a:rPr lang="en-US" altLang="en-US" sz="2800"/>
              <a:t>6. General Installation Procedures</a:t>
            </a:r>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80578" name="Rectangle 2"/>
          <p:cNvSpPr>
            <a:spLocks noGrp="1" noChangeArrowheads="1"/>
          </p:cNvSpPr>
          <p:nvPr>
            <p:ph type="title"/>
          </p:nvPr>
        </p:nvSpPr>
        <p:spPr/>
        <p:txBody>
          <a:bodyPr/>
          <a:lstStyle/>
          <a:p>
            <a:r>
              <a:rPr lang="en-US" altLang="en-US"/>
              <a:t>5. Metal-Clad Cables (Type MC)</a:t>
            </a:r>
          </a:p>
        </p:txBody>
      </p:sp>
      <p:pic>
        <p:nvPicPr>
          <p:cNvPr id="280581" name="Picture 5" descr="IMG0043"/>
          <p:cNvPicPr>
            <a:picLocks noChangeAspect="1" noChangeArrowheads="1"/>
          </p:cNvPicPr>
          <p:nvPr/>
        </p:nvPicPr>
        <p:blipFill>
          <a:blip r:embed="rId3">
            <a:extLst>
              <a:ext uri="{28A0092B-C50C-407E-A947-70E740481C1C}">
                <a14:useLocalDpi xmlns:a14="http://schemas.microsoft.com/office/drawing/2010/main" val="0"/>
              </a:ext>
            </a:extLst>
          </a:blip>
          <a:srcRect l="4843" t="2708" r="7500" b="3542"/>
          <a:stretch>
            <a:fillRect/>
          </a:stretch>
        </p:blipFill>
        <p:spPr bwMode="auto">
          <a:xfrm>
            <a:off x="1543050" y="1733550"/>
            <a:ext cx="6086475" cy="4881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82626" name="Rectangle 2"/>
          <p:cNvSpPr>
            <a:spLocks noGrp="1" noChangeArrowheads="1"/>
          </p:cNvSpPr>
          <p:nvPr>
            <p:ph type="title"/>
          </p:nvPr>
        </p:nvSpPr>
        <p:spPr/>
        <p:txBody>
          <a:bodyPr/>
          <a:lstStyle/>
          <a:p>
            <a:r>
              <a:rPr lang="en-US" altLang="en-US"/>
              <a:t>5.1 Description</a:t>
            </a:r>
          </a:p>
        </p:txBody>
      </p:sp>
      <p:sp>
        <p:nvSpPr>
          <p:cNvPr id="282627" name="Rectangle 3" descr="Rectangle: Click to edit Master text styles&#10;Second level&#10;Third level&#10;Fourth level&#10;Fifth level"/>
          <p:cNvSpPr>
            <a:spLocks noGrp="1" noChangeArrowheads="1"/>
          </p:cNvSpPr>
          <p:nvPr>
            <p:ph type="body" idx="1"/>
          </p:nvPr>
        </p:nvSpPr>
        <p:spPr/>
        <p:txBody>
          <a:bodyPr/>
          <a:lstStyle/>
          <a:p>
            <a:pPr marL="533400" indent="-533400">
              <a:lnSpc>
                <a:spcPct val="90000"/>
              </a:lnSpc>
            </a:pPr>
            <a:r>
              <a:rPr lang="en-US" altLang="en-US" sz="2800" dirty="0">
                <a:latin typeface="TimesNewRomanPSMT" charset="0"/>
              </a:rPr>
              <a:t>Type MC cable is a factory assembly of one or more </a:t>
            </a:r>
            <a:r>
              <a:rPr lang="en-US" altLang="en-US" sz="2800" dirty="0" smtClean="0">
                <a:latin typeface="TimesNewRomanPSMT" charset="0"/>
              </a:rPr>
              <a:t>insulated current-carrying </a:t>
            </a:r>
            <a:r>
              <a:rPr lang="en-US" altLang="en-US" sz="2800" dirty="0">
                <a:latin typeface="TimesNewRomanPSMT" charset="0"/>
              </a:rPr>
              <a:t>conductors and one or more equipment grounding conductors (if required) in an overall metallic sheath. MC cable is manufactured with three different types of </a:t>
            </a:r>
            <a:r>
              <a:rPr lang="en-US" altLang="en-US" sz="2800" dirty="0" smtClean="0">
                <a:latin typeface="TimesNewRomanPSMT" charset="0"/>
              </a:rPr>
              <a:t>armor in the following configurations:</a:t>
            </a:r>
            <a:endParaRPr lang="en-US" altLang="en-US" sz="2800" dirty="0">
              <a:latin typeface="TimesNewRomanPSMT"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82626" name="Rectangle 2"/>
          <p:cNvSpPr>
            <a:spLocks noGrp="1" noChangeArrowheads="1"/>
          </p:cNvSpPr>
          <p:nvPr>
            <p:ph type="title"/>
          </p:nvPr>
        </p:nvSpPr>
        <p:spPr/>
        <p:txBody>
          <a:bodyPr/>
          <a:lstStyle/>
          <a:p>
            <a:r>
              <a:rPr lang="en-US" altLang="en-US" dirty="0"/>
              <a:t>5.1 </a:t>
            </a:r>
            <a:r>
              <a:rPr lang="en-US" altLang="en-US" dirty="0" smtClean="0"/>
              <a:t>Description (continued) </a:t>
            </a:r>
            <a:endParaRPr lang="en-US" altLang="en-US" dirty="0"/>
          </a:p>
        </p:txBody>
      </p:sp>
      <p:sp>
        <p:nvSpPr>
          <p:cNvPr id="282627" name="Rectangle 3" descr="Rectangle: Click to edit Master text styles&#10;Second level&#10;Third level&#10;Fourth level&#10;Fifth level"/>
          <p:cNvSpPr>
            <a:spLocks noGrp="1" noChangeArrowheads="1"/>
          </p:cNvSpPr>
          <p:nvPr>
            <p:ph type="body" idx="1"/>
          </p:nvPr>
        </p:nvSpPr>
        <p:spPr/>
        <p:txBody>
          <a:bodyPr/>
          <a:lstStyle/>
          <a:p>
            <a:pPr marL="533400" indent="-533400">
              <a:lnSpc>
                <a:spcPct val="90000"/>
              </a:lnSpc>
              <a:buSzTx/>
              <a:buFont typeface="Wingdings" pitchFamily="2" charset="2"/>
              <a:buAutoNum type="arabicPeriod"/>
            </a:pPr>
            <a:r>
              <a:rPr lang="en-US" altLang="en-US" sz="2800" dirty="0" smtClean="0">
                <a:latin typeface="TimesNewRomanPSMT" charset="0"/>
              </a:rPr>
              <a:t>Interlocking </a:t>
            </a:r>
            <a:r>
              <a:rPr lang="en-US" altLang="en-US" sz="2800" dirty="0">
                <a:latin typeface="TimesNewRomanPSMT" charset="0"/>
              </a:rPr>
              <a:t>metal-tape (steel or aluminum</a:t>
            </a:r>
            <a:r>
              <a:rPr lang="en-US" altLang="en-US" sz="2800" dirty="0" smtClean="0">
                <a:latin typeface="TimesNewRomanPSMT" charset="0"/>
              </a:rPr>
              <a:t>) – (MCI)</a:t>
            </a:r>
          </a:p>
          <a:p>
            <a:pPr marL="533400" indent="-533400">
              <a:lnSpc>
                <a:spcPct val="90000"/>
              </a:lnSpc>
              <a:buSzTx/>
              <a:buFont typeface="Wingdings" pitchFamily="2" charset="2"/>
              <a:buAutoNum type="arabicPeriod"/>
            </a:pPr>
            <a:r>
              <a:rPr lang="en-US" altLang="en-US" sz="2800" dirty="0" smtClean="0">
                <a:latin typeface="TimesNewRomanPSMT" charset="0"/>
              </a:rPr>
              <a:t>Interlocking metal-tape (steel or aluminum) – Armor ground (MCI-A)</a:t>
            </a:r>
            <a:endParaRPr lang="en-US" altLang="en-US" sz="2800" dirty="0">
              <a:latin typeface="TimesNewRomanPSMT" charset="0"/>
            </a:endParaRPr>
          </a:p>
          <a:p>
            <a:pPr marL="533400" indent="-533400">
              <a:lnSpc>
                <a:spcPct val="90000"/>
              </a:lnSpc>
              <a:buSzTx/>
              <a:buFont typeface="Wingdings" pitchFamily="2" charset="2"/>
              <a:buAutoNum type="arabicPeriod"/>
            </a:pPr>
            <a:r>
              <a:rPr lang="en-US" altLang="en-US" sz="2800" dirty="0" smtClean="0">
                <a:latin typeface="TimesNewRomanPSMT" charset="0"/>
              </a:rPr>
              <a:t>Smooth metal tube </a:t>
            </a:r>
            <a:r>
              <a:rPr lang="en-US" altLang="en-US" sz="2800" dirty="0">
                <a:latin typeface="TimesNewRomanPSMT" charset="0"/>
              </a:rPr>
              <a:t>(aluminum only</a:t>
            </a:r>
            <a:r>
              <a:rPr lang="en-US" altLang="en-US" sz="2800" dirty="0" smtClean="0">
                <a:latin typeface="TimesNewRomanPSMT" charset="0"/>
              </a:rPr>
              <a:t>) – (MCS)</a:t>
            </a:r>
            <a:endParaRPr lang="en-US" altLang="en-US" sz="2800" dirty="0">
              <a:latin typeface="TimesNewRomanPSMT" charset="0"/>
            </a:endParaRPr>
          </a:p>
          <a:p>
            <a:pPr marL="533400" indent="-533400">
              <a:lnSpc>
                <a:spcPct val="90000"/>
              </a:lnSpc>
              <a:buSzTx/>
              <a:buFont typeface="Wingdings" pitchFamily="2" charset="2"/>
              <a:buAutoNum type="arabicPeriod"/>
            </a:pPr>
            <a:r>
              <a:rPr lang="en-US" altLang="en-US" sz="2800" dirty="0" smtClean="0">
                <a:latin typeface="TimesNewRomanPSMT" charset="0"/>
              </a:rPr>
              <a:t>Corrugated metal tube </a:t>
            </a:r>
            <a:r>
              <a:rPr lang="en-US" altLang="en-US" sz="2800" dirty="0">
                <a:latin typeface="TimesNewRomanPSMT" charset="0"/>
              </a:rPr>
              <a:t>(copper or aluminum</a:t>
            </a:r>
            <a:r>
              <a:rPr lang="en-US" altLang="en-US" sz="2800" dirty="0" smtClean="0">
                <a:latin typeface="TimesNewRomanPSMT" charset="0"/>
              </a:rPr>
              <a:t>) – (MCC)</a:t>
            </a:r>
            <a:endParaRPr lang="en-US" altLang="en-US" sz="2800" dirty="0">
              <a:latin typeface="TimesNewRomanPSMT" charset="0"/>
            </a:endParaRPr>
          </a:p>
        </p:txBody>
      </p:sp>
    </p:spTree>
    <p:extLst>
      <p:ext uri="{BB962C8B-B14F-4D97-AF65-F5344CB8AC3E}">
        <p14:creationId xmlns:p14="http://schemas.microsoft.com/office/powerpoint/2010/main" val="1622530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83650" name="Rectangle 2"/>
          <p:cNvSpPr>
            <a:spLocks noGrp="1" noChangeArrowheads="1"/>
          </p:cNvSpPr>
          <p:nvPr>
            <p:ph type="title"/>
          </p:nvPr>
        </p:nvSpPr>
        <p:spPr/>
        <p:txBody>
          <a:bodyPr/>
          <a:lstStyle/>
          <a:p>
            <a:r>
              <a:rPr lang="en-US" altLang="en-US" dirty="0"/>
              <a:t>5.1 </a:t>
            </a:r>
            <a:r>
              <a:rPr lang="en-US" altLang="en-US" dirty="0" smtClean="0"/>
              <a:t>Description (continued)</a:t>
            </a:r>
            <a:endParaRPr lang="en-US" altLang="en-US" dirty="0"/>
          </a:p>
        </p:txBody>
      </p:sp>
      <p:sp>
        <p:nvSpPr>
          <p:cNvPr id="283651" name="Rectangle 3" descr="Rectangle: Click to edit Master text styles&#10;Second level&#10;Third level&#10;Fourth level&#10;Fifth level"/>
          <p:cNvSpPr>
            <a:spLocks noGrp="1" noChangeArrowheads="1"/>
          </p:cNvSpPr>
          <p:nvPr>
            <p:ph type="body" idx="1"/>
          </p:nvPr>
        </p:nvSpPr>
        <p:spPr/>
        <p:txBody>
          <a:bodyPr/>
          <a:lstStyle/>
          <a:p>
            <a:r>
              <a:rPr lang="en-US" altLang="en-US" dirty="0">
                <a:latin typeface="TimesNewRomanPSMT" charset="0"/>
              </a:rPr>
              <a:t>MC cable consists of one or more current-carrying conductors, one or more equipment grounding conductors if required, and in some cases optical fibers. MC cables containing optical fibers are designated Type MC-OF and are considered composite cables in accordance with NEC Article 770.</a:t>
            </a:r>
            <a:endParaRPr lang="en-US"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84674" name="Rectangle 2"/>
          <p:cNvSpPr>
            <a:spLocks noGrp="1" noChangeArrowheads="1"/>
          </p:cNvSpPr>
          <p:nvPr>
            <p:ph type="title"/>
          </p:nvPr>
        </p:nvSpPr>
        <p:spPr/>
        <p:txBody>
          <a:bodyPr/>
          <a:lstStyle/>
          <a:p>
            <a:r>
              <a:rPr lang="en-US" altLang="en-US" dirty="0"/>
              <a:t>5.2 Conductors</a:t>
            </a:r>
          </a:p>
        </p:txBody>
      </p:sp>
      <p:sp>
        <p:nvSpPr>
          <p:cNvPr id="284675" name="Rectangle 3" descr="Rectangle: Click to edit Master text styles&#10;Second level&#10;Third level&#10;Fourth level&#10;Fifth level"/>
          <p:cNvSpPr>
            <a:spLocks noGrp="1" noChangeArrowheads="1"/>
          </p:cNvSpPr>
          <p:nvPr>
            <p:ph type="body" idx="1"/>
          </p:nvPr>
        </p:nvSpPr>
        <p:spPr/>
        <p:txBody>
          <a:bodyPr/>
          <a:lstStyle/>
          <a:p>
            <a:pPr marL="454025" indent="-452438" defTabSz="909638">
              <a:buSzTx/>
              <a:buFont typeface="Wingdings" pitchFamily="2" charset="2"/>
              <a:buAutoNum type="alphaLcParenR"/>
            </a:pPr>
            <a:r>
              <a:rPr lang="en-US" altLang="en-US" sz="2800" i="1" dirty="0">
                <a:solidFill>
                  <a:schemeClr val="tx2"/>
                </a:solidFill>
                <a:latin typeface="TimesNewRomanPS-ItalicMT" charset="0"/>
              </a:rPr>
              <a:t>Branch </a:t>
            </a:r>
            <a:r>
              <a:rPr lang="en-US" altLang="en-US" sz="2800" i="1" dirty="0" smtClean="0">
                <a:solidFill>
                  <a:schemeClr val="tx2"/>
                </a:solidFill>
                <a:latin typeface="TimesNewRomanPS-ItalicMT" charset="0"/>
              </a:rPr>
              <a:t>circuits, Feeders and Services.</a:t>
            </a:r>
            <a:r>
              <a:rPr lang="en-US" altLang="en-US" sz="2800" i="1" dirty="0" smtClean="0">
                <a:latin typeface="TimesNewRomanPS-ItalicMT" charset="0"/>
              </a:rPr>
              <a:t> </a:t>
            </a:r>
            <a:r>
              <a:rPr lang="en-US" altLang="en-US" sz="2800" dirty="0">
                <a:latin typeface="TimesNewRomanPSMT" charset="0"/>
              </a:rPr>
              <a:t>MC cable contains conductors from 18 AWG through 2000 kcmil for copper and 12 AWG through 2000 kcmil for aluminum. Typical branch circuit Type MC cables have copper conductors with THHN, </a:t>
            </a:r>
            <a:r>
              <a:rPr lang="en-US" altLang="en-US" sz="2800" dirty="0" smtClean="0">
                <a:latin typeface="TimesNewRomanPSMT" charset="0"/>
              </a:rPr>
              <a:t>THHN/THWN/THWN-2 </a:t>
            </a:r>
            <a:r>
              <a:rPr lang="en-US" altLang="en-US" sz="2800" dirty="0">
                <a:latin typeface="TimesNewRomanPSMT" charset="0"/>
              </a:rPr>
              <a:t>or </a:t>
            </a:r>
            <a:r>
              <a:rPr lang="en-US" altLang="en-US" sz="2800" dirty="0" smtClean="0">
                <a:latin typeface="TimesNewRomanPSMT" charset="0"/>
              </a:rPr>
              <a:t>XHHW/XHHW-2 </a:t>
            </a:r>
            <a:r>
              <a:rPr lang="en-US" altLang="en-US" sz="2800" dirty="0">
                <a:latin typeface="TimesNewRomanPSMT" charset="0"/>
              </a:rPr>
              <a:t>insulation and are suitable for circuits up to 600 volts.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5.2 Conductors (continued)</a:t>
            </a:r>
            <a:endParaRPr lang="en-US" dirty="0"/>
          </a:p>
        </p:txBody>
      </p:sp>
      <p:sp>
        <p:nvSpPr>
          <p:cNvPr id="3" name="Content Placeholder 2"/>
          <p:cNvSpPr>
            <a:spLocks noGrp="1"/>
          </p:cNvSpPr>
          <p:nvPr>
            <p:ph idx="1"/>
          </p:nvPr>
        </p:nvSpPr>
        <p:spPr/>
        <p:txBody>
          <a:bodyPr/>
          <a:lstStyle/>
          <a:p>
            <a:r>
              <a:rPr lang="en-US" dirty="0" smtClean="0"/>
              <a:t>Typical feeder and service Type MC cables have aluminum or copper conductors with THHN/THWN-2 or XHHW/XHHW-2 insulation and are suitable for circuits up to 600 volts. </a:t>
            </a:r>
            <a:endParaRPr lang="en-US" dirty="0"/>
          </a:p>
        </p:txBody>
      </p:sp>
      <p:sp>
        <p:nvSpPr>
          <p:cNvPr id="4" name="Footer Placeholder 3"/>
          <p:cNvSpPr>
            <a:spLocks noGrp="1"/>
          </p:cNvSpPr>
          <p:nvPr>
            <p:ph type="ftr" sz="quarter" idx="11"/>
          </p:nvPr>
        </p:nvSpPr>
        <p:spPr/>
        <p:txBody>
          <a:bodyPr/>
          <a:lstStyle/>
          <a:p>
            <a:r>
              <a:rPr lang="en-US" altLang="en-US" smtClean="0"/>
              <a:t>© 2014 NACMA</a:t>
            </a:r>
            <a:endParaRPr lang="en-US" altLang="en-US"/>
          </a:p>
        </p:txBody>
      </p:sp>
    </p:spTree>
    <p:extLst>
      <p:ext uri="{BB962C8B-B14F-4D97-AF65-F5344CB8AC3E}">
        <p14:creationId xmlns:p14="http://schemas.microsoft.com/office/powerpoint/2010/main" val="716461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85698" name="Rectangle 2"/>
          <p:cNvSpPr>
            <a:spLocks noGrp="1" noChangeArrowheads="1"/>
          </p:cNvSpPr>
          <p:nvPr>
            <p:ph type="title"/>
          </p:nvPr>
        </p:nvSpPr>
        <p:spPr/>
        <p:txBody>
          <a:bodyPr/>
          <a:lstStyle/>
          <a:p>
            <a:r>
              <a:rPr lang="en-US" altLang="en-US" dirty="0"/>
              <a:t>5.2 </a:t>
            </a:r>
            <a:r>
              <a:rPr lang="en-US" altLang="en-US" dirty="0" smtClean="0"/>
              <a:t>Conductors (continued) </a:t>
            </a:r>
            <a:endParaRPr lang="en-US" altLang="en-US" dirty="0"/>
          </a:p>
        </p:txBody>
      </p:sp>
      <p:sp>
        <p:nvSpPr>
          <p:cNvPr id="285699" name="Rectangle 3" descr="Rectangle: Click to edit Master text styles&#10;Second level&#10;Third level&#10;Fourth level&#10;Fifth level"/>
          <p:cNvSpPr>
            <a:spLocks noGrp="1" noChangeArrowheads="1"/>
          </p:cNvSpPr>
          <p:nvPr>
            <p:ph type="body" idx="1"/>
          </p:nvPr>
        </p:nvSpPr>
        <p:spPr/>
        <p:txBody>
          <a:bodyPr/>
          <a:lstStyle/>
          <a:p>
            <a:pPr marL="454025" indent="-452438">
              <a:lnSpc>
                <a:spcPct val="90000"/>
              </a:lnSpc>
              <a:spcBef>
                <a:spcPct val="0"/>
              </a:spcBef>
              <a:buSzTx/>
              <a:buFont typeface="Wingdings" pitchFamily="2" charset="2"/>
              <a:buAutoNum type="alphaLcParenR" startAt="2"/>
            </a:pPr>
            <a:r>
              <a:rPr lang="en-US" altLang="en-US" i="1" dirty="0">
                <a:solidFill>
                  <a:schemeClr val="tx2"/>
                </a:solidFill>
                <a:latin typeface="TimesNewRomanPS-ItalicMT" charset="0"/>
              </a:rPr>
              <a:t>Medium voltage</a:t>
            </a:r>
            <a:r>
              <a:rPr lang="en-US" altLang="en-US" dirty="0">
                <a:solidFill>
                  <a:schemeClr val="tx2"/>
                </a:solidFill>
                <a:latin typeface="TimesNewRomanPSMT" charset="0"/>
              </a:rPr>
              <a:t>.</a:t>
            </a:r>
            <a:r>
              <a:rPr lang="en-US" altLang="en-US" dirty="0">
                <a:latin typeface="TimesNewRomanPSMT" charset="0"/>
              </a:rPr>
              <a:t> Type MV cables are available with conductor insulations rated from </a:t>
            </a:r>
            <a:r>
              <a:rPr lang="en-US" altLang="en-US" dirty="0" smtClean="0">
                <a:latin typeface="TimesNewRomanPSMT" charset="0"/>
              </a:rPr>
              <a:t>2,400 </a:t>
            </a:r>
            <a:r>
              <a:rPr lang="en-US" altLang="en-US" dirty="0">
                <a:latin typeface="TimesNewRomanPSMT" charset="0"/>
              </a:rPr>
              <a:t>to 35,000 volts and may be marked for use as Type MC cables.</a:t>
            </a:r>
          </a:p>
          <a:p>
            <a:pPr marL="454025" indent="-452438">
              <a:lnSpc>
                <a:spcPct val="90000"/>
              </a:lnSpc>
              <a:buSzTx/>
              <a:buFont typeface="Wingdings" pitchFamily="2" charset="2"/>
              <a:buAutoNum type="alphaLcParenR" startAt="2"/>
            </a:pPr>
            <a:r>
              <a:rPr lang="en-US" altLang="en-US" i="1" dirty="0">
                <a:solidFill>
                  <a:schemeClr val="tx2"/>
                </a:solidFill>
                <a:latin typeface="TimesNewRomanPS-ItalicMT" charset="0"/>
              </a:rPr>
              <a:t>Fire alarm</a:t>
            </a:r>
            <a:r>
              <a:rPr lang="en-US" altLang="en-US" dirty="0">
                <a:solidFill>
                  <a:schemeClr val="tx2"/>
                </a:solidFill>
                <a:latin typeface="TimesNewRomanPSMT" charset="0"/>
              </a:rPr>
              <a:t>.</a:t>
            </a:r>
            <a:r>
              <a:rPr lang="en-US" altLang="en-US" dirty="0">
                <a:latin typeface="TimesNewRomanPSMT" charset="0"/>
              </a:rPr>
              <a:t> Type MC cables intended for fire alarm/control applications have TFN, TFFN, THHN or other suitable insulation.</a:t>
            </a:r>
            <a:endParaRPr lang="en-US"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87746" name="Rectangle 2"/>
          <p:cNvSpPr>
            <a:spLocks noGrp="1" noChangeArrowheads="1"/>
          </p:cNvSpPr>
          <p:nvPr>
            <p:ph type="title"/>
          </p:nvPr>
        </p:nvSpPr>
        <p:spPr/>
        <p:txBody>
          <a:bodyPr/>
          <a:lstStyle/>
          <a:p>
            <a:r>
              <a:rPr lang="en-US" altLang="en-US"/>
              <a:t>5.3 Special MC Cable Configurations</a:t>
            </a:r>
          </a:p>
        </p:txBody>
      </p:sp>
      <p:sp>
        <p:nvSpPr>
          <p:cNvPr id="287747" name="Rectangle 3" descr="Rectangle: Click to edit Master text styles&#10;Second level&#10;Third level&#10;Fourth level&#10;Fifth level"/>
          <p:cNvSpPr>
            <a:spLocks noGrp="1" noChangeArrowheads="1"/>
          </p:cNvSpPr>
          <p:nvPr>
            <p:ph type="body" idx="1"/>
          </p:nvPr>
        </p:nvSpPr>
        <p:spPr/>
        <p:txBody>
          <a:bodyPr/>
          <a:lstStyle/>
          <a:p>
            <a:pPr marL="609600" indent="-609600">
              <a:buSzTx/>
              <a:buFont typeface="Wingdings" pitchFamily="2" charset="2"/>
              <a:buAutoNum type="alphaLcParenR"/>
            </a:pPr>
            <a:r>
              <a:rPr lang="en-US" altLang="en-US" b="1" i="1" dirty="0">
                <a:latin typeface="CooperBT-Bold" charset="0"/>
              </a:rPr>
              <a:t>Fire Alarm</a:t>
            </a:r>
          </a:p>
          <a:p>
            <a:pPr marL="609600" indent="-609600">
              <a:buSzTx/>
              <a:buFont typeface="Wingdings" pitchFamily="2" charset="2"/>
              <a:buAutoNum type="alphaLcParenR"/>
            </a:pPr>
            <a:r>
              <a:rPr lang="en-US" altLang="en-US" b="1" i="1" dirty="0">
                <a:latin typeface="CooperBT-Bold" charset="0"/>
              </a:rPr>
              <a:t>Composite Cable</a:t>
            </a:r>
          </a:p>
          <a:p>
            <a:pPr marL="609600" indent="-609600">
              <a:buSzTx/>
              <a:buFont typeface="Wingdings" pitchFamily="2" charset="2"/>
              <a:buAutoNum type="alphaLcParenR"/>
            </a:pPr>
            <a:r>
              <a:rPr lang="en-US" altLang="en-US" b="1" i="1" dirty="0">
                <a:latin typeface="CooperBT-Bold" charset="0"/>
              </a:rPr>
              <a:t>Oversize neutral conductors</a:t>
            </a:r>
          </a:p>
          <a:p>
            <a:pPr marL="609600" indent="-609600">
              <a:buSzTx/>
              <a:buFont typeface="Wingdings" pitchFamily="2" charset="2"/>
              <a:buAutoNum type="alphaLcParenR"/>
            </a:pPr>
            <a:r>
              <a:rPr lang="en-US" altLang="en-US" b="1" i="1" dirty="0">
                <a:latin typeface="CooperBT-Bold" charset="0"/>
              </a:rPr>
              <a:t>Multiple individual neutral conductors</a:t>
            </a:r>
          </a:p>
          <a:p>
            <a:pPr marL="609600" indent="-609600">
              <a:buSzTx/>
              <a:buFont typeface="Wingdings" pitchFamily="2" charset="2"/>
              <a:buAutoNum type="alphaLcParenR"/>
            </a:pPr>
            <a:r>
              <a:rPr lang="en-US" altLang="en-US" b="1" i="1" dirty="0">
                <a:latin typeface="CooperBT-Bold" charset="0"/>
              </a:rPr>
              <a:t>Homerun</a:t>
            </a:r>
          </a:p>
          <a:p>
            <a:pPr marL="609600" indent="-609600">
              <a:buSzTx/>
              <a:buFont typeface="Wingdings" pitchFamily="2" charset="2"/>
              <a:buAutoNum type="alphaLcParenR"/>
            </a:pPr>
            <a:r>
              <a:rPr lang="en-US" altLang="en-US" b="1" i="1" dirty="0">
                <a:latin typeface="CooperBT-Bold" charset="0"/>
              </a:rPr>
              <a:t>PVC jacketed cable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ltLang="en-US" smtClean="0"/>
              <a:t>© 2014 NACMA</a:t>
            </a:r>
            <a:endParaRPr lang="en-US" altLang="en-US"/>
          </a:p>
        </p:txBody>
      </p:sp>
      <p:sp>
        <p:nvSpPr>
          <p:cNvPr id="288770" name="Rectangle 2"/>
          <p:cNvSpPr>
            <a:spLocks noGrp="1" noChangeArrowheads="1"/>
          </p:cNvSpPr>
          <p:nvPr>
            <p:ph type="title"/>
          </p:nvPr>
        </p:nvSpPr>
        <p:spPr/>
        <p:txBody>
          <a:bodyPr/>
          <a:lstStyle/>
          <a:p>
            <a:r>
              <a:rPr lang="en-US" altLang="en-US"/>
              <a:t>Multiple Neutral Conductors</a:t>
            </a:r>
          </a:p>
        </p:txBody>
      </p:sp>
      <p:pic>
        <p:nvPicPr>
          <p:cNvPr id="288771" name="Picture 3" descr="DSCN06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113" y="1617663"/>
            <a:ext cx="6072187" cy="4554537"/>
          </a:xfrm>
          <a:prstGeom prst="rect">
            <a:avLst/>
          </a:prstGeom>
          <a:noFill/>
          <a:extLst>
            <a:ext uri="{909E8E84-426E-40DD-AFC4-6F175D3DCCD1}">
              <a14:hiddenFill xmlns:a14="http://schemas.microsoft.com/office/drawing/2010/main">
                <a:solidFill>
                  <a:srgbClr val="FFFFFF"/>
                </a:solidFill>
              </a14:hiddenFill>
            </a:ext>
          </a:extLst>
        </p:spPr>
      </p:pic>
      <p:sp>
        <p:nvSpPr>
          <p:cNvPr id="288772" name="Rectangle 4"/>
          <p:cNvSpPr>
            <a:spLocks noChangeArrowheads="1"/>
          </p:cNvSpPr>
          <p:nvPr/>
        </p:nvSpPr>
        <p:spPr bwMode="auto">
          <a:xfrm>
            <a:off x="1528763" y="1628775"/>
            <a:ext cx="6083300" cy="4543425"/>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ltLang="en-US" smtClean="0"/>
              <a:t>© 2014 NACMA</a:t>
            </a:r>
            <a:endParaRPr lang="en-US" altLang="en-US"/>
          </a:p>
        </p:txBody>
      </p:sp>
      <p:pic>
        <p:nvPicPr>
          <p:cNvPr id="525316" name="Picture 4" descr="Phot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463" y="1516063"/>
            <a:ext cx="7196137" cy="4827587"/>
          </a:xfrm>
          <a:prstGeom prst="rect">
            <a:avLst/>
          </a:prstGeom>
          <a:noFill/>
          <a:extLst>
            <a:ext uri="{909E8E84-426E-40DD-AFC4-6F175D3DCCD1}">
              <a14:hiddenFill xmlns:a14="http://schemas.microsoft.com/office/drawing/2010/main">
                <a:solidFill>
                  <a:srgbClr val="FFFFFF"/>
                </a:solidFill>
              </a14:hiddenFill>
            </a:ext>
          </a:extLst>
        </p:spPr>
      </p:pic>
      <p:sp>
        <p:nvSpPr>
          <p:cNvPr id="525317" name="Rectangle 5"/>
          <p:cNvSpPr>
            <a:spLocks noGrp="1" noChangeArrowheads="1"/>
          </p:cNvSpPr>
          <p:nvPr>
            <p:ph type="title"/>
          </p:nvPr>
        </p:nvSpPr>
        <p:spPr/>
        <p:txBody>
          <a:bodyPr/>
          <a:lstStyle/>
          <a:p>
            <a:r>
              <a:rPr lang="en-US" altLang="en-US"/>
              <a:t>PVC Jacketed Cable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23234" name="Rectangle 2"/>
          <p:cNvSpPr>
            <a:spLocks noGrp="1" noChangeArrowheads="1"/>
          </p:cNvSpPr>
          <p:nvPr>
            <p:ph type="title"/>
          </p:nvPr>
        </p:nvSpPr>
        <p:spPr/>
        <p:txBody>
          <a:bodyPr/>
          <a:lstStyle/>
          <a:p>
            <a:r>
              <a:rPr lang="en-US" altLang="en-US"/>
              <a:t>Session Outline</a:t>
            </a:r>
          </a:p>
        </p:txBody>
      </p:sp>
      <p:sp>
        <p:nvSpPr>
          <p:cNvPr id="223235" name="Rectangle 3" descr="Rectangle: Click to edit Master text styles&#10;Second level&#10;Third level&#10;Fourth level&#10;Fifth level"/>
          <p:cNvSpPr>
            <a:spLocks noGrp="1" noChangeArrowheads="1"/>
          </p:cNvSpPr>
          <p:nvPr>
            <p:ph type="body" idx="1"/>
          </p:nvPr>
        </p:nvSpPr>
        <p:spPr/>
        <p:txBody>
          <a:bodyPr/>
          <a:lstStyle/>
          <a:p>
            <a:pPr>
              <a:buFont typeface="Wingdings" pitchFamily="2" charset="2"/>
              <a:buNone/>
            </a:pPr>
            <a:r>
              <a:rPr lang="en-US" altLang="en-US"/>
              <a:t>7. </a:t>
            </a:r>
            <a:r>
              <a:rPr lang="en-US" altLang="en-US" sz="2800"/>
              <a:t>AC Cables—Specific Installation Procedures</a:t>
            </a:r>
          </a:p>
          <a:p>
            <a:pPr>
              <a:buFont typeface="Wingdings" pitchFamily="2" charset="2"/>
              <a:buNone/>
            </a:pPr>
            <a:r>
              <a:rPr lang="en-US" altLang="en-US" sz="2800"/>
              <a:t>8. MC Cables—Specific Installation Procedures</a:t>
            </a:r>
          </a:p>
          <a:p>
            <a:pPr>
              <a:buFont typeface="Wingdings" pitchFamily="2" charset="2"/>
              <a:buNone/>
            </a:pPr>
            <a:r>
              <a:rPr lang="en-US" altLang="en-US" sz="2800"/>
              <a:t>9. Type MC Cables in Hazardous (Classified) Locations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92866" name="Rectangle 2"/>
          <p:cNvSpPr>
            <a:spLocks noGrp="1" noChangeArrowheads="1"/>
          </p:cNvSpPr>
          <p:nvPr>
            <p:ph type="title"/>
          </p:nvPr>
        </p:nvSpPr>
        <p:spPr/>
        <p:txBody>
          <a:bodyPr/>
          <a:lstStyle/>
          <a:p>
            <a:r>
              <a:rPr lang="en-US" altLang="en-US"/>
              <a:t>5.4 Equipment Grounding</a:t>
            </a:r>
          </a:p>
        </p:txBody>
      </p:sp>
      <p:sp>
        <p:nvSpPr>
          <p:cNvPr id="292867" name="Rectangle 3" descr="Rectangle: Click to edit Master text styles&#10;Second level&#10;Third level&#10;Fourth level&#10;Fifth level"/>
          <p:cNvSpPr>
            <a:spLocks noGrp="1" noChangeArrowheads="1"/>
          </p:cNvSpPr>
          <p:nvPr>
            <p:ph type="body" idx="1"/>
          </p:nvPr>
        </p:nvSpPr>
        <p:spPr/>
        <p:txBody>
          <a:bodyPr/>
          <a:lstStyle/>
          <a:p>
            <a:r>
              <a:rPr lang="en-US" altLang="en-US" sz="2800" b="1" i="1">
                <a:latin typeface="CooperBT-BoldItalic" charset="0"/>
              </a:rPr>
              <a:t>5.4.1 Interlocking Metal Tape Sheath</a:t>
            </a:r>
            <a:endParaRPr lang="en-US" altLang="en-US" sz="2800">
              <a:latin typeface="CooperBT-BoldItalic" charset="0"/>
            </a:endParaRPr>
          </a:p>
          <a:p>
            <a:pPr>
              <a:lnSpc>
                <a:spcPct val="90000"/>
              </a:lnSpc>
            </a:pPr>
            <a:r>
              <a:rPr lang="en-US" altLang="en-US" sz="2800">
                <a:latin typeface="TimesNewRomanPSMT" charset="0"/>
              </a:rPr>
              <a:t>The armor of Type MC Cable with an interlocking metal tape sheath is not itself suitable as an equipment grounding conductor. The cable includes an equipment grounding conductor which is either bare or insulated. For branch-circuit sizes, the most common type of equipment grounding conductor is insulated with an unstriped (solid) green color.</a:t>
            </a:r>
            <a:endParaRPr lang="en-US" altLang="en-US" sz="2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93890" name="Rectangle 2"/>
          <p:cNvSpPr>
            <a:spLocks noGrp="1" noChangeArrowheads="1"/>
          </p:cNvSpPr>
          <p:nvPr>
            <p:ph type="title"/>
          </p:nvPr>
        </p:nvSpPr>
        <p:spPr/>
        <p:txBody>
          <a:bodyPr/>
          <a:lstStyle/>
          <a:p>
            <a:r>
              <a:rPr lang="en-US" altLang="en-US" dirty="0" smtClean="0"/>
              <a:t>5.4.1 </a:t>
            </a:r>
            <a:r>
              <a:rPr lang="en-US" altLang="en-US" dirty="0"/>
              <a:t>Equipment </a:t>
            </a:r>
            <a:r>
              <a:rPr lang="en-US" altLang="en-US" dirty="0" smtClean="0"/>
              <a:t>Grounding (continued)</a:t>
            </a:r>
            <a:endParaRPr lang="en-US" altLang="en-US" dirty="0"/>
          </a:p>
        </p:txBody>
      </p:sp>
      <p:sp>
        <p:nvSpPr>
          <p:cNvPr id="293891" name="Rectangle 3" descr="Rectangle: Click to edit Master text styles&#10;Second level&#10;Third level&#10;Fourth level&#10;Fifth level"/>
          <p:cNvSpPr>
            <a:spLocks noGrp="1" noChangeArrowheads="1"/>
          </p:cNvSpPr>
          <p:nvPr>
            <p:ph type="body" idx="1"/>
          </p:nvPr>
        </p:nvSpPr>
        <p:spPr/>
        <p:txBody>
          <a:bodyPr/>
          <a:lstStyle/>
          <a:p>
            <a:pPr marL="457200" indent="-457200">
              <a:buSzTx/>
              <a:buFont typeface="Wingdings" pitchFamily="2" charset="2"/>
              <a:buAutoNum type="alphaLcParenR"/>
            </a:pPr>
            <a:r>
              <a:rPr lang="en-US" altLang="en-US" i="1" dirty="0">
                <a:solidFill>
                  <a:schemeClr val="tx2"/>
                </a:solidFill>
              </a:rPr>
              <a:t>Sectioned </a:t>
            </a:r>
            <a:r>
              <a:rPr lang="en-US" altLang="en-US" i="1" dirty="0"/>
              <a:t>(larger feeder sizes)</a:t>
            </a:r>
          </a:p>
          <a:p>
            <a:pPr marL="796925" lvl="1" indent="-222250"/>
            <a:r>
              <a:rPr lang="en-US" altLang="en-US" dirty="0"/>
              <a:t>Multiple smaller equipment grounding conductors are installed to equal the size otherwise required in UL-1569</a:t>
            </a:r>
          </a:p>
          <a:p>
            <a:pPr marL="457200" indent="-457200">
              <a:buSzTx/>
              <a:buFont typeface="Wingdings" pitchFamily="2" charset="2"/>
              <a:buAutoNum type="alphaLcParenR" startAt="2"/>
            </a:pPr>
            <a:r>
              <a:rPr lang="en-US" altLang="en-US" i="1" dirty="0">
                <a:solidFill>
                  <a:schemeClr val="tx2"/>
                </a:solidFill>
              </a:rPr>
              <a:t>Isolated ground MC cables</a:t>
            </a:r>
          </a:p>
          <a:p>
            <a:pPr marL="796925" lvl="1" indent="-222250"/>
            <a:r>
              <a:rPr lang="en-US" altLang="en-US" dirty="0" smtClean="0"/>
              <a:t>have </a:t>
            </a:r>
            <a:r>
              <a:rPr lang="en-US" altLang="en-US" dirty="0"/>
              <a:t>an additional equipment grounding conductor . Marked “IG</a:t>
            </a:r>
            <a:r>
              <a:rPr lang="en-US" altLang="en-US" dirty="0" smtClean="0"/>
              <a:t>”</a:t>
            </a:r>
            <a:endParaRPr lang="en-US"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93890" name="Rectangle 2"/>
          <p:cNvSpPr>
            <a:spLocks noGrp="1" noChangeArrowheads="1"/>
          </p:cNvSpPr>
          <p:nvPr>
            <p:ph type="title"/>
          </p:nvPr>
        </p:nvSpPr>
        <p:spPr/>
        <p:txBody>
          <a:bodyPr/>
          <a:lstStyle/>
          <a:p>
            <a:r>
              <a:rPr lang="en-US" altLang="en-US" dirty="0" smtClean="0"/>
              <a:t>5.4.1 </a:t>
            </a:r>
            <a:r>
              <a:rPr lang="en-US" altLang="en-US" dirty="0"/>
              <a:t>Equipment </a:t>
            </a:r>
            <a:r>
              <a:rPr lang="en-US" altLang="en-US" dirty="0" smtClean="0"/>
              <a:t>Grounding (continued)</a:t>
            </a:r>
            <a:endParaRPr lang="en-US" altLang="en-US" dirty="0"/>
          </a:p>
        </p:txBody>
      </p:sp>
      <p:sp>
        <p:nvSpPr>
          <p:cNvPr id="293891" name="Rectangle 3" descr="Rectangle: Click to edit Master text styles&#10;Second level&#10;Third level&#10;Fourth level&#10;Fifth level"/>
          <p:cNvSpPr>
            <a:spLocks noGrp="1" noChangeArrowheads="1"/>
          </p:cNvSpPr>
          <p:nvPr>
            <p:ph type="body" idx="1"/>
          </p:nvPr>
        </p:nvSpPr>
        <p:spPr/>
        <p:txBody>
          <a:bodyPr/>
          <a:lstStyle/>
          <a:p>
            <a:pPr marL="514350" indent="-514350">
              <a:buSzTx/>
              <a:buFont typeface="+mj-lt"/>
              <a:buAutoNum type="alphaLcParenR" startAt="3"/>
            </a:pPr>
            <a:r>
              <a:rPr lang="en-US" altLang="en-US" sz="2400" i="1" dirty="0" smtClean="0">
                <a:solidFill>
                  <a:schemeClr val="tx2"/>
                </a:solidFill>
              </a:rPr>
              <a:t>Patient care areas. </a:t>
            </a:r>
            <a:r>
              <a:rPr lang="en-US" altLang="en-US" sz="2400" dirty="0" smtClean="0"/>
              <a:t>The outer armor of the interlocked metal sheath Type MC cable (MCI) is not permitted as an equipment grounding conductor. This type is not permitted as the wiring method in patient care areas of health care facilities.</a:t>
            </a:r>
          </a:p>
          <a:p>
            <a:pPr marL="520700" indent="0">
              <a:buSzTx/>
              <a:buNone/>
            </a:pPr>
            <a:r>
              <a:rPr lang="en-US" altLang="en-US" sz="2400" dirty="0" smtClean="0"/>
              <a:t>Type MC cable with an interlocked metal sheath and bare aluminum grounding/bonding conductor (MCI-A) is permitted as the wiring method on the normal source in patient care areas of health care facilities.</a:t>
            </a:r>
            <a:r>
              <a:rPr lang="en-US" altLang="en-US" sz="2800" dirty="0" smtClean="0"/>
              <a:t> </a:t>
            </a:r>
            <a:endParaRPr lang="en-US" altLang="en-US" sz="2800" dirty="0"/>
          </a:p>
        </p:txBody>
      </p:sp>
    </p:spTree>
    <p:extLst>
      <p:ext uri="{BB962C8B-B14F-4D97-AF65-F5344CB8AC3E}">
        <p14:creationId xmlns:p14="http://schemas.microsoft.com/office/powerpoint/2010/main" val="26669076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94914" name="Rectangle 2"/>
          <p:cNvSpPr>
            <a:spLocks noGrp="1" noChangeArrowheads="1"/>
          </p:cNvSpPr>
          <p:nvPr>
            <p:ph type="title"/>
          </p:nvPr>
        </p:nvSpPr>
        <p:spPr/>
        <p:txBody>
          <a:bodyPr/>
          <a:lstStyle/>
          <a:p>
            <a:r>
              <a:rPr lang="en-US" altLang="en-US" i="1"/>
              <a:t>5.4.2 Smooth or Corrugated Sheath Type MC Cable</a:t>
            </a:r>
            <a:endParaRPr lang="en-US" altLang="en-US"/>
          </a:p>
        </p:txBody>
      </p:sp>
      <p:sp>
        <p:nvSpPr>
          <p:cNvPr id="294915" name="Rectangle 3" descr="Rectangle: Click to edit Master text styles&#10;Second level&#10;Third level&#10;Fourth level&#10;Fifth level"/>
          <p:cNvSpPr>
            <a:spLocks noGrp="1" noChangeArrowheads="1"/>
          </p:cNvSpPr>
          <p:nvPr>
            <p:ph type="body" idx="1"/>
          </p:nvPr>
        </p:nvSpPr>
        <p:spPr/>
        <p:txBody>
          <a:bodyPr/>
          <a:lstStyle/>
          <a:p>
            <a:pPr marL="533400" indent="-533400"/>
            <a:r>
              <a:rPr lang="en-US" altLang="en-US" sz="2800">
                <a:latin typeface="TimesNewRomanPSMT" charset="0"/>
              </a:rPr>
              <a:t>The armor of MC cables with smooth or corrugated sheaths, or a combination of the sheath and a supplemental bare or unstriped green insulated conductor, is suitable for use as an equipment grounding conductor.</a:t>
            </a:r>
          </a:p>
          <a:p>
            <a:pPr marL="533400" indent="-533400">
              <a:buSzTx/>
              <a:buFont typeface="Wingdings" pitchFamily="2" charset="2"/>
              <a:buAutoNum type="alphaLcParenR"/>
            </a:pPr>
            <a:r>
              <a:rPr lang="en-US" altLang="en-US" sz="2800" i="1">
                <a:latin typeface="TimesNewRomanPS-ItalicMT" charset="0"/>
              </a:rPr>
              <a:t>Bare equipment grounding conductor or green insulation without a stripe.</a:t>
            </a:r>
          </a:p>
          <a:p>
            <a:pPr marL="533400" indent="-533400">
              <a:buSzTx/>
              <a:buFont typeface="Wingdings" pitchFamily="2" charset="2"/>
              <a:buAutoNum type="alphaLcParenR"/>
            </a:pPr>
            <a:r>
              <a:rPr lang="en-US" altLang="en-US" sz="2800" i="1">
                <a:latin typeface="TimesNewRomanPS-ItalicMT" charset="0"/>
              </a:rPr>
              <a:t>Green insulated equipment grounding conductor with a yellow stripe.</a:t>
            </a:r>
            <a:endParaRPr lang="en-US" altLang="en-US" sz="28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altLang="en-US" smtClean="0"/>
              <a:t>© 2014 NACMA</a:t>
            </a:r>
            <a:endParaRPr lang="en-US" altLang="en-US"/>
          </a:p>
        </p:txBody>
      </p:sp>
      <p:sp>
        <p:nvSpPr>
          <p:cNvPr id="295938" name="Rectangle 2"/>
          <p:cNvSpPr>
            <a:spLocks noGrp="1" noChangeArrowheads="1"/>
          </p:cNvSpPr>
          <p:nvPr>
            <p:ph type="title"/>
          </p:nvPr>
        </p:nvSpPr>
        <p:spPr/>
        <p:txBody>
          <a:bodyPr/>
          <a:lstStyle/>
          <a:p>
            <a:r>
              <a:rPr lang="en-US" altLang="en-US"/>
              <a:t>5.5 Uses Permitted</a:t>
            </a:r>
          </a:p>
        </p:txBody>
      </p:sp>
      <p:graphicFrame>
        <p:nvGraphicFramePr>
          <p:cNvPr id="295967" name="Group 31"/>
          <p:cNvGraphicFramePr>
            <a:graphicFrameLocks noGrp="1"/>
          </p:cNvGraphicFramePr>
          <p:nvPr>
            <p:ph type="tbl" idx="1"/>
            <p:extLst>
              <p:ext uri="{D42A27DB-BD31-4B8C-83A1-F6EECF244321}">
                <p14:modId xmlns:p14="http://schemas.microsoft.com/office/powerpoint/2010/main" val="267513877"/>
              </p:ext>
            </p:extLst>
          </p:nvPr>
        </p:nvGraphicFramePr>
        <p:xfrm>
          <a:off x="838200" y="1905000"/>
          <a:ext cx="7772400" cy="3464879"/>
        </p:xfrm>
        <a:graphic>
          <a:graphicData uri="http://schemas.openxmlformats.org/drawingml/2006/table">
            <a:tbl>
              <a:tblPr/>
              <a:tblGrid>
                <a:gridCol w="3886200"/>
                <a:gridCol w="3886200"/>
              </a:tblGrid>
              <a:tr h="10287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1" i="0" u="none" strike="noStrike" cap="none" normalizeH="0" baseline="0" dirty="0" smtClean="0">
                          <a:ln>
                            <a:noFill/>
                          </a:ln>
                          <a:solidFill>
                            <a:schemeClr val="tx1"/>
                          </a:solidFill>
                          <a:effectLst/>
                          <a:latin typeface="Tahoma" pitchFamily="34" charset="0"/>
                        </a:rPr>
                        <a:t>Where not subject to physical damage, Type MC cable is permitted to be installed as follows: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1" i="0" u="none" strike="noStrike" cap="none" normalizeH="0" baseline="0" dirty="0" smtClean="0">
                          <a:ln>
                            <a:noFill/>
                          </a:ln>
                          <a:solidFill>
                            <a:schemeClr val="tx1"/>
                          </a:solidFill>
                          <a:effectLst/>
                          <a:latin typeface="Tahoma" pitchFamily="34" charset="0"/>
                        </a:rPr>
                        <a:t>Comments: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06413">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0" i="0" u="none" strike="noStrike" cap="none" normalizeH="0" baseline="0" smtClean="0">
                          <a:ln>
                            <a:noFill/>
                          </a:ln>
                          <a:solidFill>
                            <a:schemeClr val="tx1"/>
                          </a:solidFill>
                          <a:effectLst/>
                          <a:latin typeface="Tahoma" pitchFamily="34" charset="0"/>
                        </a:rPr>
                        <a:t>For services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0" i="0" u="none" strike="noStrike" cap="none" normalizeH="0" baseline="0" dirty="0" smtClean="0">
                          <a:ln>
                            <a:noFill/>
                          </a:ln>
                          <a:solidFill>
                            <a:schemeClr val="tx1"/>
                          </a:solidFill>
                          <a:effectLst/>
                          <a:latin typeface="Tahoma" pitchFamily="34" charset="0"/>
                        </a:rPr>
                        <a:t>Comply with Article 230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3913">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0" i="0" u="none" strike="noStrike" cap="none" normalizeH="0" baseline="0" dirty="0" smtClean="0">
                          <a:ln>
                            <a:noFill/>
                          </a:ln>
                          <a:solidFill>
                            <a:schemeClr val="tx1"/>
                          </a:solidFill>
                          <a:effectLst/>
                          <a:latin typeface="Tahoma" pitchFamily="34" charset="0"/>
                        </a:rPr>
                        <a:t>For feeders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0" i="0" u="none" strike="noStrike" cap="none" normalizeH="0" baseline="0" dirty="0" smtClean="0">
                          <a:ln>
                            <a:noFill/>
                          </a:ln>
                          <a:solidFill>
                            <a:schemeClr val="tx1"/>
                          </a:solidFill>
                          <a:effectLst/>
                          <a:latin typeface="Tahoma" pitchFamily="34" charset="0"/>
                        </a:rPr>
                        <a:t>Comply with Articles 215 or 225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0" i="0" u="none" strike="noStrike" cap="none" normalizeH="0" baseline="0" dirty="0" smtClean="0">
                          <a:ln>
                            <a:noFill/>
                          </a:ln>
                          <a:solidFill>
                            <a:schemeClr val="tx1"/>
                          </a:solidFill>
                          <a:effectLst/>
                          <a:latin typeface="Tahoma" pitchFamily="34" charset="0"/>
                        </a:rPr>
                        <a:t>For branch circuits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0" i="0" u="none" strike="noStrike" cap="none" normalizeH="0" baseline="0" dirty="0" smtClean="0">
                          <a:ln>
                            <a:noFill/>
                          </a:ln>
                          <a:solidFill>
                            <a:schemeClr val="tx1"/>
                          </a:solidFill>
                          <a:effectLst/>
                          <a:latin typeface="Tahoma" pitchFamily="34" charset="0"/>
                        </a:rPr>
                        <a:t>Comply with applicable NEC article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95966" name="Text Box 30"/>
          <p:cNvSpPr txBox="1">
            <a:spLocks noChangeArrowheads="1"/>
          </p:cNvSpPr>
          <p:nvPr/>
        </p:nvSpPr>
        <p:spPr bwMode="auto">
          <a:xfrm>
            <a:off x="769938" y="5518150"/>
            <a:ext cx="58687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0" dirty="0"/>
              <a:t>See pages </a:t>
            </a:r>
            <a:r>
              <a:rPr lang="en-US" altLang="en-US" i="0" dirty="0" smtClean="0"/>
              <a:t>11-13 for other </a:t>
            </a:r>
            <a:r>
              <a:rPr lang="en-US" altLang="en-US" i="0" dirty="0"/>
              <a:t>Uses Permitted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altLang="en-US" smtClean="0"/>
              <a:t>© 2014 NACMA</a:t>
            </a:r>
            <a:endParaRPr lang="en-US" altLang="en-US"/>
          </a:p>
        </p:txBody>
      </p:sp>
      <p:sp>
        <p:nvSpPr>
          <p:cNvPr id="296962" name="Rectangle 2"/>
          <p:cNvSpPr>
            <a:spLocks noGrp="1" noChangeArrowheads="1"/>
          </p:cNvSpPr>
          <p:nvPr>
            <p:ph type="title"/>
          </p:nvPr>
        </p:nvSpPr>
        <p:spPr/>
        <p:txBody>
          <a:bodyPr/>
          <a:lstStyle/>
          <a:p>
            <a:r>
              <a:rPr lang="en-US" altLang="en-US"/>
              <a:t>5.6 Uses Not Permitted</a:t>
            </a:r>
          </a:p>
        </p:txBody>
      </p:sp>
      <p:graphicFrame>
        <p:nvGraphicFramePr>
          <p:cNvPr id="296985" name="Group 25"/>
          <p:cNvGraphicFramePr>
            <a:graphicFrameLocks noGrp="1"/>
          </p:cNvGraphicFramePr>
          <p:nvPr>
            <p:ph type="tbl" idx="1"/>
            <p:extLst>
              <p:ext uri="{D42A27DB-BD31-4B8C-83A1-F6EECF244321}">
                <p14:modId xmlns:p14="http://schemas.microsoft.com/office/powerpoint/2010/main" val="3498361434"/>
              </p:ext>
            </p:extLst>
          </p:nvPr>
        </p:nvGraphicFramePr>
        <p:xfrm>
          <a:off x="838200" y="1905000"/>
          <a:ext cx="7772400" cy="3345180"/>
        </p:xfrm>
        <a:graphic>
          <a:graphicData uri="http://schemas.openxmlformats.org/drawingml/2006/table">
            <a:tbl>
              <a:tblPr/>
              <a:tblGrid>
                <a:gridCol w="3886200"/>
                <a:gridCol w="3886200"/>
              </a:tblGrid>
              <a:tr h="10287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1" i="0" u="none" strike="noStrike" cap="none" normalizeH="0" baseline="0" dirty="0" smtClean="0">
                          <a:ln>
                            <a:noFill/>
                          </a:ln>
                          <a:solidFill>
                            <a:schemeClr val="tx1"/>
                          </a:solidFill>
                          <a:effectLst/>
                          <a:latin typeface="Tahoma" pitchFamily="34" charset="0"/>
                        </a:rPr>
                        <a:t>Type MC cable is not permitted to be installed: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1" i="0" u="none" strike="noStrike" cap="none" normalizeH="0" baseline="0" dirty="0" smtClean="0">
                          <a:ln>
                            <a:noFill/>
                          </a:ln>
                          <a:solidFill>
                            <a:schemeClr val="tx1"/>
                          </a:solidFill>
                          <a:effectLst/>
                          <a:latin typeface="Tahoma" pitchFamily="34" charset="0"/>
                        </a:rPr>
                        <a:t>Comments: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0" i="0" u="none" strike="noStrike" cap="none" normalizeH="0" baseline="0" smtClean="0">
                          <a:ln>
                            <a:noFill/>
                          </a:ln>
                          <a:solidFill>
                            <a:schemeClr val="tx1"/>
                          </a:solidFill>
                          <a:effectLst/>
                          <a:latin typeface="Tahoma" pitchFamily="34" charset="0"/>
                        </a:rPr>
                        <a:t>Where exposed to corrosive fumes or vapors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0" i="0" u="none" strike="noStrike" cap="none" normalizeH="0" baseline="0" dirty="0" smtClean="0">
                          <a:ln>
                            <a:noFill/>
                          </a:ln>
                          <a:solidFill>
                            <a:schemeClr val="tx1"/>
                          </a:solidFill>
                          <a:effectLst/>
                          <a:latin typeface="Tahoma" pitchFamily="34" charset="0"/>
                        </a:rPr>
                        <a:t>Is permitted where the metallic sheath is suitable for the conditions … such as a PVC jacket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04863">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0" i="0" u="none" strike="noStrike" cap="none" normalizeH="0" baseline="0" smtClean="0">
                          <a:ln>
                            <a:noFill/>
                          </a:ln>
                          <a:solidFill>
                            <a:schemeClr val="tx1"/>
                          </a:solidFill>
                          <a:effectLst/>
                          <a:latin typeface="Tahoma" pitchFamily="34" charset="0"/>
                        </a:rPr>
                        <a:t>Directly buried in the earth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000" b="0" i="0" u="none" strike="noStrike" cap="none" normalizeH="0" baseline="0" dirty="0" smtClean="0">
                          <a:ln>
                            <a:noFill/>
                          </a:ln>
                          <a:solidFill>
                            <a:schemeClr val="tx1"/>
                          </a:solidFill>
                          <a:effectLst/>
                          <a:latin typeface="Tahoma" pitchFamily="34" charset="0"/>
                        </a:rPr>
                        <a:t>Is permitted if overall jacketed cable is listed and marked for direct burial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96986" name="Text Box 26"/>
          <p:cNvSpPr txBox="1">
            <a:spLocks noChangeArrowheads="1"/>
          </p:cNvSpPr>
          <p:nvPr/>
        </p:nvSpPr>
        <p:spPr bwMode="auto">
          <a:xfrm>
            <a:off x="809625" y="5530850"/>
            <a:ext cx="58527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0" dirty="0"/>
              <a:t>See page </a:t>
            </a:r>
            <a:r>
              <a:rPr lang="en-US" altLang="en-US" i="0" dirty="0" smtClean="0"/>
              <a:t>13 </a:t>
            </a:r>
            <a:r>
              <a:rPr lang="en-US" altLang="en-US" i="0" dirty="0"/>
              <a:t>for </a:t>
            </a:r>
            <a:r>
              <a:rPr lang="en-US" altLang="en-US" i="0" dirty="0" smtClean="0"/>
              <a:t>other Uses </a:t>
            </a:r>
            <a:r>
              <a:rPr lang="en-US" altLang="en-US" i="0" dirty="0"/>
              <a:t>Not Permitted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97986" name="Rectangle 2"/>
          <p:cNvSpPr>
            <a:spLocks noGrp="1" noChangeArrowheads="1"/>
          </p:cNvSpPr>
          <p:nvPr>
            <p:ph type="title"/>
          </p:nvPr>
        </p:nvSpPr>
        <p:spPr/>
        <p:txBody>
          <a:bodyPr/>
          <a:lstStyle/>
          <a:p>
            <a:r>
              <a:rPr lang="en-US" altLang="en-US"/>
              <a:t>5.7 Connectors</a:t>
            </a:r>
          </a:p>
        </p:txBody>
      </p:sp>
      <p:sp>
        <p:nvSpPr>
          <p:cNvPr id="297987" name="Rectangle 3" descr="Rectangle: Click to edit Master text styles&#10;Second level&#10;Third level&#10;Fourth level&#10;Fifth level"/>
          <p:cNvSpPr>
            <a:spLocks noGrp="1" noChangeArrowheads="1"/>
          </p:cNvSpPr>
          <p:nvPr>
            <p:ph type="body" idx="1"/>
          </p:nvPr>
        </p:nvSpPr>
        <p:spPr/>
        <p:txBody>
          <a:bodyPr/>
          <a:lstStyle/>
          <a:p>
            <a:pPr marL="623888" indent="-609600">
              <a:buFont typeface="Wingdings" pitchFamily="2" charset="2"/>
              <a:buNone/>
            </a:pPr>
            <a:r>
              <a:rPr lang="en-US" altLang="en-US" sz="2400" b="1" i="1" dirty="0">
                <a:latin typeface="CooperBT-BoldItalic" charset="0"/>
              </a:rPr>
              <a:t>5.7.1. Criterion for Selecting</a:t>
            </a:r>
            <a:endParaRPr lang="en-US" altLang="en-US" sz="2400" dirty="0">
              <a:latin typeface="CooperBT-BoldItalic" charset="0"/>
            </a:endParaRPr>
          </a:p>
          <a:p>
            <a:pPr marL="623888" indent="-609600">
              <a:buSzTx/>
              <a:buFont typeface="Wingdings" pitchFamily="2" charset="2"/>
              <a:buAutoNum type="alphaLcParenR"/>
            </a:pPr>
            <a:r>
              <a:rPr lang="en-US" altLang="en-US" sz="2400" dirty="0"/>
              <a:t>The range of cable </a:t>
            </a:r>
            <a:r>
              <a:rPr lang="en-US" altLang="en-US" sz="2400" dirty="0" smtClean="0"/>
              <a:t>diameters and type of sheath</a:t>
            </a:r>
            <a:endParaRPr lang="en-US" altLang="en-US" sz="2400" dirty="0"/>
          </a:p>
          <a:p>
            <a:pPr marL="623888" indent="-609600">
              <a:buSzTx/>
              <a:buFont typeface="Wingdings" pitchFamily="2" charset="2"/>
              <a:buAutoNum type="alphaLcParenR"/>
            </a:pPr>
            <a:r>
              <a:rPr lang="en-US" altLang="en-US" sz="2400" dirty="0"/>
              <a:t>Material of the </a:t>
            </a:r>
            <a:r>
              <a:rPr lang="en-US" altLang="en-US" sz="2400" dirty="0" smtClean="0"/>
              <a:t>sheath (aluminum, copper, steel or polymeric jacket) </a:t>
            </a:r>
            <a:endParaRPr lang="en-US" altLang="en-US" sz="2400" dirty="0"/>
          </a:p>
          <a:p>
            <a:pPr marL="623888" indent="-609600">
              <a:buSzTx/>
              <a:buFont typeface="Wingdings" pitchFamily="2" charset="2"/>
              <a:buAutoNum type="alphaLcParenR"/>
            </a:pPr>
            <a:r>
              <a:rPr lang="en-US" altLang="en-US" sz="2400" dirty="0"/>
              <a:t>“Concrete-tight …”</a:t>
            </a:r>
          </a:p>
          <a:p>
            <a:pPr marL="623888" indent="-609600">
              <a:buSzTx/>
              <a:buFont typeface="Wingdings" pitchFamily="2" charset="2"/>
              <a:buAutoNum type="alphaLcParenR"/>
            </a:pPr>
            <a:r>
              <a:rPr lang="en-US" altLang="en-US" sz="2400" dirty="0"/>
              <a:t>“For Type MC Cable”</a:t>
            </a:r>
          </a:p>
          <a:p>
            <a:pPr marL="623888" indent="-609600">
              <a:buSzTx/>
              <a:buFont typeface="Wingdings" pitchFamily="2" charset="2"/>
              <a:buAutoNum type="alphaLcParenR"/>
            </a:pPr>
            <a:r>
              <a:rPr lang="en-US" altLang="en-US" sz="2400" dirty="0"/>
              <a:t>“Dry locations …”</a:t>
            </a:r>
          </a:p>
          <a:p>
            <a:pPr marL="623888" indent="-609600">
              <a:buSzTx/>
              <a:buFont typeface="Wingdings" pitchFamily="2" charset="2"/>
              <a:buAutoNum type="alphaLcParenR"/>
            </a:pPr>
            <a:r>
              <a:rPr lang="en-US" altLang="en-US" sz="2400" dirty="0"/>
              <a:t>“Wet locations …”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527362" name="Rectangle 2"/>
          <p:cNvSpPr>
            <a:spLocks noGrp="1" noChangeArrowheads="1"/>
          </p:cNvSpPr>
          <p:nvPr>
            <p:ph type="title"/>
          </p:nvPr>
        </p:nvSpPr>
        <p:spPr/>
        <p:txBody>
          <a:bodyPr/>
          <a:lstStyle/>
          <a:p>
            <a:r>
              <a:rPr lang="en-US" altLang="en-US" i="1"/>
              <a:t>5.7.2 Connector Identification</a:t>
            </a:r>
          </a:p>
        </p:txBody>
      </p:sp>
      <p:sp>
        <p:nvSpPr>
          <p:cNvPr id="527363" name="Rectangle 3" descr="Rectangle: Click to edit Master text styles&#10;Second level&#10;Third level&#10;Fourth level&#10;Fifth level"/>
          <p:cNvSpPr>
            <a:spLocks noGrp="1" noChangeArrowheads="1"/>
          </p:cNvSpPr>
          <p:nvPr>
            <p:ph type="body" idx="1"/>
          </p:nvPr>
        </p:nvSpPr>
        <p:spPr/>
        <p:txBody>
          <a:bodyPr/>
          <a:lstStyle/>
          <a:p>
            <a:r>
              <a:rPr lang="en-US" altLang="en-US" sz="2800"/>
              <a:t>The identification is either on the connector itself or the smallest container in which the product is packaged. </a:t>
            </a:r>
          </a:p>
          <a:p>
            <a:r>
              <a:rPr lang="en-US" altLang="en-US" sz="2800"/>
              <a:t>Connectors for Type MC cable, and for power and control tray cable, are also suitable for use with Type AC cable when specifically indicated on the connector or shipping carton.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5.7.2, Identification of Connector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9116224"/>
              </p:ext>
            </p:extLst>
          </p:nvPr>
        </p:nvGraphicFramePr>
        <p:xfrm>
          <a:off x="838200" y="1905000"/>
          <a:ext cx="7772400" cy="4206240"/>
        </p:xfrm>
        <a:graphic>
          <a:graphicData uri="http://schemas.openxmlformats.org/drawingml/2006/table">
            <a:tbl>
              <a:tblPr firstRow="1" bandRow="1">
                <a:tableStyleId>{073A0DAA-6AF3-43AB-8588-CEC1D06C72B9}</a:tableStyleId>
              </a:tblPr>
              <a:tblGrid>
                <a:gridCol w="5219700"/>
                <a:gridCol w="2552700"/>
              </a:tblGrid>
              <a:tr h="370840">
                <a:tc>
                  <a:txBody>
                    <a:bodyPr/>
                    <a:lstStyle/>
                    <a:p>
                      <a:r>
                        <a:rPr lang="en-US" sz="2400" dirty="0" smtClean="0"/>
                        <a:t>Type of Metal-Clad Cable</a:t>
                      </a:r>
                      <a:endParaRPr lang="en-US" sz="2400" dirty="0"/>
                    </a:p>
                  </a:txBody>
                  <a:tcPr/>
                </a:tc>
                <a:tc>
                  <a:txBody>
                    <a:bodyPr/>
                    <a:lstStyle/>
                    <a:p>
                      <a:pPr algn="ctr"/>
                      <a:r>
                        <a:rPr lang="en-US" sz="2400" dirty="0" smtClean="0"/>
                        <a:t>Abbreviation</a:t>
                      </a:r>
                      <a:endParaRPr lang="en-US" sz="2400" dirty="0"/>
                    </a:p>
                  </a:txBody>
                  <a:tcPr/>
                </a:tc>
              </a:tr>
              <a:tr h="370840">
                <a:tc>
                  <a:txBody>
                    <a:bodyPr/>
                    <a:lstStyle/>
                    <a:p>
                      <a:r>
                        <a:rPr lang="en-US" sz="2400" dirty="0" smtClean="0"/>
                        <a:t>Metal-clad interlocking armor</a:t>
                      </a:r>
                      <a:endParaRPr lang="en-US" sz="2400" dirty="0"/>
                    </a:p>
                  </a:txBody>
                  <a:tcPr/>
                </a:tc>
                <a:tc>
                  <a:txBody>
                    <a:bodyPr/>
                    <a:lstStyle/>
                    <a:p>
                      <a:pPr algn="ctr"/>
                      <a:r>
                        <a:rPr lang="en-US" sz="2400" dirty="0" smtClean="0"/>
                        <a:t>MCI</a:t>
                      </a:r>
                      <a:endParaRPr lang="en-US" sz="2400" dirty="0"/>
                    </a:p>
                  </a:txBody>
                  <a:tcPr/>
                </a:tc>
              </a:tr>
              <a:tr h="370840">
                <a:tc>
                  <a:txBody>
                    <a:bodyPr/>
                    <a:lstStyle/>
                    <a:p>
                      <a:r>
                        <a:rPr lang="en-US" sz="2400" dirty="0" smtClean="0"/>
                        <a:t>Metal-clad interlocking armor ground cable</a:t>
                      </a:r>
                      <a:endParaRPr lang="en-US" sz="2400" dirty="0"/>
                    </a:p>
                  </a:txBody>
                  <a:tcPr/>
                </a:tc>
                <a:tc>
                  <a:txBody>
                    <a:bodyPr/>
                    <a:lstStyle/>
                    <a:p>
                      <a:pPr algn="ctr"/>
                      <a:r>
                        <a:rPr lang="en-US" sz="2400" dirty="0" smtClean="0"/>
                        <a:t>MCI-A</a:t>
                      </a:r>
                      <a:endParaRPr lang="en-US" sz="2400" dirty="0"/>
                    </a:p>
                  </a:txBody>
                  <a:tcPr/>
                </a:tc>
              </a:tr>
              <a:tr h="370840">
                <a:tc>
                  <a:txBody>
                    <a:bodyPr/>
                    <a:lstStyle/>
                    <a:p>
                      <a:r>
                        <a:rPr lang="en-US" sz="2400" dirty="0" smtClean="0"/>
                        <a:t>Metal-clad continuous smooth sheath armor cable</a:t>
                      </a:r>
                      <a:endParaRPr lang="en-US" sz="2400" dirty="0"/>
                    </a:p>
                  </a:txBody>
                  <a:tcPr/>
                </a:tc>
                <a:tc>
                  <a:txBody>
                    <a:bodyPr/>
                    <a:lstStyle/>
                    <a:p>
                      <a:pPr algn="ctr"/>
                      <a:r>
                        <a:rPr lang="en-US" sz="2400" dirty="0" smtClean="0"/>
                        <a:t>MCS</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Metal-clad continuous</a:t>
                      </a:r>
                      <a:r>
                        <a:rPr lang="en-US" sz="2400" baseline="0" dirty="0" smtClean="0"/>
                        <a:t> corrugated</a:t>
                      </a:r>
                      <a:r>
                        <a:rPr lang="en-US" sz="2400" dirty="0" smtClean="0"/>
                        <a:t> sheath armor cable</a:t>
                      </a:r>
                    </a:p>
                  </a:txBody>
                  <a:tcPr/>
                </a:tc>
                <a:tc>
                  <a:txBody>
                    <a:bodyPr/>
                    <a:lstStyle/>
                    <a:p>
                      <a:pPr algn="ctr"/>
                      <a:r>
                        <a:rPr lang="en-US" sz="2400" dirty="0" smtClean="0"/>
                        <a:t>MCC</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Metal-clad continuous corrugated sheath armor cable,</a:t>
                      </a:r>
                      <a:r>
                        <a:rPr lang="en-US" sz="2400" baseline="0" dirty="0" smtClean="0"/>
                        <a:t> flat</a:t>
                      </a:r>
                      <a:endParaRPr lang="en-US" sz="2400" dirty="0" smtClean="0"/>
                    </a:p>
                  </a:txBody>
                  <a:tcPr/>
                </a:tc>
                <a:tc>
                  <a:txBody>
                    <a:bodyPr/>
                    <a:lstStyle/>
                    <a:p>
                      <a:pPr algn="ctr"/>
                      <a:r>
                        <a:rPr lang="en-US" sz="2400" dirty="0" smtClean="0"/>
                        <a:t>FLAT</a:t>
                      </a:r>
                      <a:endParaRPr lang="en-US" sz="2400" dirty="0"/>
                    </a:p>
                  </a:txBody>
                  <a:tcPr/>
                </a:tc>
              </a:tr>
            </a:tbl>
          </a:graphicData>
        </a:graphic>
      </p:graphicFrame>
      <p:sp>
        <p:nvSpPr>
          <p:cNvPr id="4" name="Footer Placeholder 3"/>
          <p:cNvSpPr>
            <a:spLocks noGrp="1"/>
          </p:cNvSpPr>
          <p:nvPr>
            <p:ph type="ftr" sz="quarter" idx="11"/>
          </p:nvPr>
        </p:nvSpPr>
        <p:spPr/>
        <p:txBody>
          <a:bodyPr/>
          <a:lstStyle/>
          <a:p>
            <a:r>
              <a:rPr lang="en-US" altLang="en-US" smtClean="0"/>
              <a:t>© 2014 NACMA</a:t>
            </a:r>
            <a:endParaRPr lang="en-US" altLang="en-US"/>
          </a:p>
        </p:txBody>
      </p:sp>
    </p:spTree>
    <p:extLst>
      <p:ext uri="{BB962C8B-B14F-4D97-AF65-F5344CB8AC3E}">
        <p14:creationId xmlns:p14="http://schemas.microsoft.com/office/powerpoint/2010/main" val="9759461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527362" name="Rectangle 2"/>
          <p:cNvSpPr>
            <a:spLocks noGrp="1" noChangeArrowheads="1"/>
          </p:cNvSpPr>
          <p:nvPr>
            <p:ph type="title"/>
          </p:nvPr>
        </p:nvSpPr>
        <p:spPr/>
        <p:txBody>
          <a:bodyPr/>
          <a:lstStyle/>
          <a:p>
            <a:r>
              <a:rPr lang="en-US" altLang="en-US" i="1" dirty="0"/>
              <a:t>5.7.2 Connector </a:t>
            </a:r>
            <a:r>
              <a:rPr lang="en-US" altLang="en-US" i="1" dirty="0" smtClean="0"/>
              <a:t>Identification (continued)</a:t>
            </a:r>
            <a:endParaRPr lang="en-US" altLang="en-US" i="1" dirty="0"/>
          </a:p>
        </p:txBody>
      </p:sp>
      <p:sp>
        <p:nvSpPr>
          <p:cNvPr id="527363" name="Rectangle 3" descr="Rectangle: Click to edit Master text styles&#10;Second level&#10;Third level&#10;Fourth level&#10;Fifth level"/>
          <p:cNvSpPr>
            <a:spLocks noGrp="1" noChangeArrowheads="1"/>
          </p:cNvSpPr>
          <p:nvPr>
            <p:ph type="body" idx="1"/>
          </p:nvPr>
        </p:nvSpPr>
        <p:spPr/>
        <p:txBody>
          <a:bodyPr/>
          <a:lstStyle/>
          <a:p>
            <a:r>
              <a:rPr lang="en-US" altLang="en-US" sz="2800" dirty="0" smtClean="0"/>
              <a:t>Connectors </a:t>
            </a:r>
            <a:r>
              <a:rPr lang="en-US" altLang="en-US" sz="2800" dirty="0"/>
              <a:t>for Type MC cable, and for power and control tray cable, are also suitable for use with Type AC cable when specifically indicated on the connector or shipping carton.</a:t>
            </a:r>
          </a:p>
        </p:txBody>
      </p:sp>
    </p:spTree>
    <p:extLst>
      <p:ext uri="{BB962C8B-B14F-4D97-AF65-F5344CB8AC3E}">
        <p14:creationId xmlns:p14="http://schemas.microsoft.com/office/powerpoint/2010/main" val="730305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24258" name="Rectangle 1026"/>
          <p:cNvSpPr>
            <a:spLocks noGrp="1" noChangeArrowheads="1"/>
          </p:cNvSpPr>
          <p:nvPr>
            <p:ph type="title"/>
          </p:nvPr>
        </p:nvSpPr>
        <p:spPr/>
        <p:txBody>
          <a:bodyPr/>
          <a:lstStyle/>
          <a:p>
            <a:r>
              <a:rPr lang="en-US" altLang="en-US" dirty="0"/>
              <a:t>1. Scope</a:t>
            </a:r>
          </a:p>
        </p:txBody>
      </p:sp>
      <p:sp>
        <p:nvSpPr>
          <p:cNvPr id="224259" name="Rectangle 1027"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400" dirty="0"/>
              <a:t>This document covers the selection and installation of Type AC and Type MC cables.</a:t>
            </a:r>
          </a:p>
          <a:p>
            <a:pPr>
              <a:lnSpc>
                <a:spcPct val="90000"/>
              </a:lnSpc>
            </a:pPr>
            <a:r>
              <a:rPr lang="en-US" altLang="en-US" sz="2400" dirty="0"/>
              <a:t>It also includes information on fittings.</a:t>
            </a:r>
          </a:p>
          <a:p>
            <a:pPr>
              <a:lnSpc>
                <a:spcPct val="90000"/>
              </a:lnSpc>
            </a:pPr>
            <a:r>
              <a:rPr lang="en-US" altLang="en-US" sz="2400" dirty="0"/>
              <a:t>This document is intended to enhance electrical </a:t>
            </a:r>
            <a:r>
              <a:rPr lang="en-US" altLang="en-US" sz="2400" dirty="0" smtClean="0"/>
              <a:t>safety by:</a:t>
            </a:r>
          </a:p>
          <a:p>
            <a:pPr lvl="1">
              <a:lnSpc>
                <a:spcPct val="90000"/>
              </a:lnSpc>
            </a:pPr>
            <a:r>
              <a:rPr lang="en-US" altLang="en-US" sz="2000" dirty="0" smtClean="0"/>
              <a:t>Ensuring that the proper cable is selected for the installation.</a:t>
            </a:r>
          </a:p>
          <a:p>
            <a:pPr lvl="1">
              <a:lnSpc>
                <a:spcPct val="90000"/>
              </a:lnSpc>
            </a:pPr>
            <a:r>
              <a:rPr lang="en-US" altLang="en-US" sz="2000" dirty="0" smtClean="0"/>
              <a:t>Describing proper installation methods for Type AC and MC cables</a:t>
            </a:r>
          </a:p>
          <a:p>
            <a:pPr lvl="1">
              <a:lnSpc>
                <a:spcPct val="90000"/>
              </a:lnSpc>
            </a:pPr>
            <a:r>
              <a:rPr lang="en-US" altLang="en-US" sz="2000" dirty="0" smtClean="0"/>
              <a:t>Aiding installers in meeting the “Neat and Workmanlike” requirements of the NEC</a:t>
            </a:r>
          </a:p>
          <a:p>
            <a:pPr lvl="1">
              <a:lnSpc>
                <a:spcPct val="90000"/>
              </a:lnSpc>
            </a:pPr>
            <a:r>
              <a:rPr lang="en-US" altLang="en-US" sz="2000" dirty="0" smtClean="0"/>
              <a:t>Creating an installation that will protect the wire conductors from mechanical abuse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528386" name="Rectangle 2"/>
          <p:cNvSpPr>
            <a:spLocks noGrp="1" noChangeArrowheads="1"/>
          </p:cNvSpPr>
          <p:nvPr>
            <p:ph type="title"/>
          </p:nvPr>
        </p:nvSpPr>
        <p:spPr/>
        <p:txBody>
          <a:bodyPr/>
          <a:lstStyle/>
          <a:p>
            <a:r>
              <a:rPr lang="en-US" altLang="en-US" i="1"/>
              <a:t>5.7.3 Connector Size</a:t>
            </a:r>
          </a:p>
        </p:txBody>
      </p:sp>
      <p:sp>
        <p:nvSpPr>
          <p:cNvPr id="528387"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US" altLang="en-US" sz="2800"/>
              <a:t>Select the appropriate size of cable connector for the dimension of the cable. </a:t>
            </a:r>
          </a:p>
          <a:p>
            <a:pPr>
              <a:lnSpc>
                <a:spcPct val="80000"/>
              </a:lnSpc>
            </a:pPr>
            <a:r>
              <a:rPr lang="en-US" altLang="en-US" sz="2800"/>
              <a:t>The size of cable the connector is designed to terminate may be marked on the shipping carton.</a:t>
            </a:r>
          </a:p>
          <a:p>
            <a:pPr>
              <a:lnSpc>
                <a:spcPct val="80000"/>
              </a:lnSpc>
            </a:pPr>
            <a:r>
              <a:rPr lang="en-US" altLang="en-US" sz="2800"/>
              <a:t>For some applications of jacketed Type MC cables, the diameter over the jacket must be considered</a:t>
            </a:r>
          </a:p>
          <a:p>
            <a:pPr>
              <a:lnSpc>
                <a:spcPct val="80000"/>
              </a:lnSpc>
            </a:pPr>
            <a:r>
              <a:rPr lang="en-US" altLang="en-US" sz="2800"/>
              <a:t>Connectors are available for connecting two cables to one knockout.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529410" name="Rectangle 2"/>
          <p:cNvSpPr>
            <a:spLocks noGrp="1" noChangeArrowheads="1"/>
          </p:cNvSpPr>
          <p:nvPr>
            <p:ph type="title"/>
          </p:nvPr>
        </p:nvSpPr>
        <p:spPr/>
        <p:txBody>
          <a:bodyPr/>
          <a:lstStyle/>
          <a:p>
            <a:r>
              <a:rPr lang="en-US" altLang="en-US" sz="4000" i="1"/>
              <a:t>5.7.4 Suitable for Type of Cable or Location</a:t>
            </a:r>
          </a:p>
        </p:txBody>
      </p:sp>
      <p:sp>
        <p:nvSpPr>
          <p:cNvPr id="529411" name="Rectangle 3" descr="Rectangle: Click to edit Master text styles&#10;Second level&#10;Third level&#10;Fourth level&#10;Fifth level"/>
          <p:cNvSpPr>
            <a:spLocks noGrp="1" noChangeArrowheads="1"/>
          </p:cNvSpPr>
          <p:nvPr>
            <p:ph type="body" idx="1"/>
          </p:nvPr>
        </p:nvSpPr>
        <p:spPr/>
        <p:txBody>
          <a:bodyPr/>
          <a:lstStyle/>
          <a:p>
            <a:pPr marL="609600" indent="-609600">
              <a:buClr>
                <a:schemeClr val="tx2"/>
              </a:buClr>
              <a:buSzTx/>
              <a:buFont typeface="Wingdings" pitchFamily="2" charset="2"/>
              <a:buAutoNum type="alphaLcParenR"/>
            </a:pPr>
            <a:r>
              <a:rPr lang="en-US" altLang="en-US"/>
              <a:t>Direct bearing set-screw connectors are suitable for only steel armor</a:t>
            </a:r>
          </a:p>
          <a:p>
            <a:pPr marL="609600" indent="-609600">
              <a:buClr>
                <a:schemeClr val="tx2"/>
              </a:buClr>
              <a:buSzTx/>
              <a:buFont typeface="Wingdings" pitchFamily="2" charset="2"/>
              <a:buAutoNum type="alphaLcParenR"/>
            </a:pPr>
            <a:r>
              <a:rPr lang="en-US" altLang="en-US"/>
              <a:t>Aluminum connectors are suitable for only aluminum cables unless marked otherwise. Aluminum connectors are not permitted in concrete or cinder fill unless protected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542722" name="Rectangle 2"/>
          <p:cNvSpPr>
            <a:spLocks noGrp="1" noChangeArrowheads="1"/>
          </p:cNvSpPr>
          <p:nvPr>
            <p:ph type="title"/>
          </p:nvPr>
        </p:nvSpPr>
        <p:spPr/>
        <p:txBody>
          <a:bodyPr/>
          <a:lstStyle/>
          <a:p>
            <a:r>
              <a:rPr lang="en-US" altLang="en-US" sz="4000" i="1" dirty="0"/>
              <a:t>5.7.4 Suitable for Type of Cable or </a:t>
            </a:r>
            <a:r>
              <a:rPr lang="en-US" altLang="en-US" sz="4000" i="1" dirty="0" smtClean="0"/>
              <a:t>Location (continued)</a:t>
            </a:r>
            <a:endParaRPr lang="en-US" altLang="en-US" sz="4000" i="1" dirty="0"/>
          </a:p>
        </p:txBody>
      </p:sp>
      <p:sp>
        <p:nvSpPr>
          <p:cNvPr id="542723" name="Rectangle 3" descr="Rectangle: Click to edit Master text styles&#10;Second level&#10;Third level&#10;Fourth level&#10;Fifth level"/>
          <p:cNvSpPr>
            <a:spLocks noGrp="1" noChangeArrowheads="1"/>
          </p:cNvSpPr>
          <p:nvPr>
            <p:ph type="body" idx="1"/>
          </p:nvPr>
        </p:nvSpPr>
        <p:spPr/>
        <p:txBody>
          <a:bodyPr/>
          <a:lstStyle/>
          <a:p>
            <a:pPr marL="609600" indent="-609600">
              <a:buClr>
                <a:schemeClr val="tx2"/>
              </a:buClr>
              <a:buSzTx/>
              <a:buFont typeface="Wingdings" pitchFamily="2" charset="2"/>
              <a:buAutoNum type="alphaLcParenR" startAt="3"/>
            </a:pPr>
            <a:r>
              <a:rPr lang="en-US" altLang="en-US" sz="2400"/>
              <a:t>Concrete-tight connectors should be used to secure PVC-jacketed MC cable embedded in concrete to boxes or other enclosures where the connections are covered in concrete</a:t>
            </a:r>
          </a:p>
          <a:p>
            <a:pPr marL="990600" lvl="1" indent="-533400">
              <a:buClr>
                <a:schemeClr val="tx2"/>
              </a:buClr>
            </a:pPr>
            <a:r>
              <a:rPr lang="en-US" altLang="en-US" sz="2000"/>
              <a:t>Some connectors are suitable for use on Jacketed Type MC cable only when taped. The packaging for these connectors will be marked “Concrete tight when taped when used with jacketed aluminum Type MC cable and jacketed steel Type MC cable.” </a:t>
            </a:r>
          </a:p>
          <a:p>
            <a:pPr marL="609600" indent="-609600">
              <a:buClr>
                <a:schemeClr val="tx2"/>
              </a:buClr>
              <a:buSzTx/>
              <a:buFont typeface="Wingdings" pitchFamily="2" charset="2"/>
              <a:buAutoNum type="alphaLcParenR" startAt="3"/>
            </a:pPr>
            <a:r>
              <a:rPr lang="en-US" altLang="en-US" sz="2400"/>
              <a:t>Wet-location connectors must be used for cable connections in wet locations</a:t>
            </a:r>
          </a:p>
          <a:p>
            <a:pPr marL="609600" indent="-609600"/>
            <a:endParaRPr lang="en-US" altLang="en-US" sz="24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10274" name="Rectangle 2"/>
          <p:cNvSpPr>
            <a:spLocks noGrp="1" noChangeArrowheads="1"/>
          </p:cNvSpPr>
          <p:nvPr>
            <p:ph type="title"/>
          </p:nvPr>
        </p:nvSpPr>
        <p:spPr/>
        <p:txBody>
          <a:bodyPr/>
          <a:lstStyle/>
          <a:p>
            <a:r>
              <a:rPr lang="en-US" altLang="en-US" i="1"/>
              <a:t>5.7.5 Grounding</a:t>
            </a:r>
            <a:endParaRPr lang="en-US" altLang="en-US"/>
          </a:p>
        </p:txBody>
      </p:sp>
      <p:sp>
        <p:nvSpPr>
          <p:cNvPr id="310275"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400" dirty="0"/>
              <a:t>Listed connectors for use </a:t>
            </a:r>
            <a:r>
              <a:rPr lang="en-US" altLang="en-US" sz="2400" dirty="0" smtClean="0"/>
              <a:t>with metal-clad interlocking armor ground cable (MCI-A) </a:t>
            </a:r>
            <a:r>
              <a:rPr lang="en-US" altLang="en-US" sz="2400" dirty="0"/>
              <a:t>corrugated aluminum or copper tube or smooth tube cable are suitable for grounding </a:t>
            </a:r>
            <a:r>
              <a:rPr lang="en-US" altLang="en-US" sz="2400" dirty="0" smtClean="0"/>
              <a:t>in circuits over and under 250 volts since </a:t>
            </a:r>
            <a:r>
              <a:rPr lang="en-US" altLang="en-US" sz="2400" dirty="0"/>
              <a:t>the outer armor of these types of Type MC cable serves as the equipment grounding conductor. </a:t>
            </a:r>
            <a:endParaRPr lang="en-US" altLang="en-US" sz="2400" dirty="0" smtClean="0"/>
          </a:p>
          <a:p>
            <a:pPr>
              <a:lnSpc>
                <a:spcPct val="90000"/>
              </a:lnSpc>
            </a:pPr>
            <a:r>
              <a:rPr lang="en-US" altLang="en-US" sz="2400" dirty="0" smtClean="0"/>
              <a:t>Remove </a:t>
            </a:r>
            <a:r>
              <a:rPr lang="en-US" altLang="en-US" sz="2400" dirty="0"/>
              <a:t>paint or other insulating material between the enclosure and the connector to ensure a proper grounding connection.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12322" name="Rectangle 2"/>
          <p:cNvSpPr>
            <a:spLocks noGrp="1" noChangeArrowheads="1"/>
          </p:cNvSpPr>
          <p:nvPr>
            <p:ph type="title"/>
          </p:nvPr>
        </p:nvSpPr>
        <p:spPr/>
        <p:txBody>
          <a:bodyPr/>
          <a:lstStyle/>
          <a:p>
            <a:r>
              <a:rPr lang="en-US" altLang="en-US"/>
              <a:t>6. General Installation Procedures</a:t>
            </a:r>
          </a:p>
        </p:txBody>
      </p:sp>
      <p:sp>
        <p:nvSpPr>
          <p:cNvPr id="312323"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800" b="1">
                <a:latin typeface="CooperBT-Bold" charset="0"/>
              </a:rPr>
              <a:t>6.1 General Procedures</a:t>
            </a:r>
          </a:p>
          <a:p>
            <a:pPr>
              <a:lnSpc>
                <a:spcPct val="90000"/>
              </a:lnSpc>
            </a:pPr>
            <a:r>
              <a:rPr lang="en-US" altLang="en-US" sz="2400"/>
              <a:t>In addition to complying with the specific installation requirements of the NEC, Type AC and Type MC cables are required to be installed in a “neat and workmanlike manner.” To the extent practicable, visible cables should be installed in vertical or horizontal lines or otherwise follow building lines. Cables must be supported properly where they are routed around obstacles as they are inherently flexible (Figure 6.1).</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ltLang="en-US" smtClean="0"/>
              <a:t>© 2014 NACMA</a:t>
            </a:r>
            <a:endParaRPr lang="en-US" altLang="en-US"/>
          </a:p>
        </p:txBody>
      </p:sp>
      <p:pic>
        <p:nvPicPr>
          <p:cNvPr id="313348" name="Picture 4" descr="DAVENPORT#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altLang="en-US" smtClean="0"/>
              <a:t>© 2014 NACMA</a:t>
            </a:r>
            <a:endParaRPr lang="en-US" altLang="en-US"/>
          </a:p>
        </p:txBody>
      </p:sp>
      <p:sp>
        <p:nvSpPr>
          <p:cNvPr id="314370" name="Rectangle 2"/>
          <p:cNvSpPr>
            <a:spLocks noGrp="1" noChangeArrowheads="1"/>
          </p:cNvSpPr>
          <p:nvPr>
            <p:ph type="title"/>
          </p:nvPr>
        </p:nvSpPr>
        <p:spPr/>
        <p:txBody>
          <a:bodyPr/>
          <a:lstStyle/>
          <a:p>
            <a:r>
              <a:rPr lang="en-US" altLang="en-US"/>
              <a:t>6.1 General Procedures</a:t>
            </a:r>
          </a:p>
        </p:txBody>
      </p:sp>
      <p:graphicFrame>
        <p:nvGraphicFramePr>
          <p:cNvPr id="314406" name="Group 38"/>
          <p:cNvGraphicFramePr>
            <a:graphicFrameLocks noGrp="1"/>
          </p:cNvGraphicFramePr>
          <p:nvPr>
            <p:ph type="tbl" idx="1"/>
            <p:extLst>
              <p:ext uri="{D42A27DB-BD31-4B8C-83A1-F6EECF244321}">
                <p14:modId xmlns:p14="http://schemas.microsoft.com/office/powerpoint/2010/main" val="1106843674"/>
              </p:ext>
            </p:extLst>
          </p:nvPr>
        </p:nvGraphicFramePr>
        <p:xfrm>
          <a:off x="838200" y="1905000"/>
          <a:ext cx="7772400" cy="3230880"/>
        </p:xfrm>
        <a:graphic>
          <a:graphicData uri="http://schemas.openxmlformats.org/drawingml/2006/table">
            <a:tbl>
              <a:tblPr/>
              <a:tblGrid>
                <a:gridCol w="2590800"/>
                <a:gridCol w="2590800"/>
                <a:gridCol w="2590800"/>
              </a:tblGrid>
              <a:tr h="582613">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latin typeface="Tahoma" pitchFamily="34" charset="0"/>
                        </a:rPr>
                        <a:t>Condition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1" i="0" u="none" strike="noStrike" cap="none" normalizeH="0" baseline="0" smtClean="0">
                          <a:ln>
                            <a:noFill/>
                          </a:ln>
                          <a:solidFill>
                            <a:schemeClr val="tx1"/>
                          </a:solidFill>
                          <a:effectLst/>
                          <a:latin typeface="Tahoma" pitchFamily="34" charset="0"/>
                        </a:rPr>
                        <a:t>Type AC Cable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1" i="0" u="none" strike="noStrike" cap="none" normalizeH="0" baseline="0" smtClean="0">
                          <a:ln>
                            <a:noFill/>
                          </a:ln>
                          <a:solidFill>
                            <a:schemeClr val="tx1"/>
                          </a:solidFill>
                          <a:effectLst/>
                          <a:latin typeface="Tahoma" pitchFamily="34" charset="0"/>
                        </a:rPr>
                        <a:t>Type MC Cable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574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smtClean="0">
                          <a:ln>
                            <a:noFill/>
                          </a:ln>
                          <a:solidFill>
                            <a:schemeClr val="tx1"/>
                          </a:solidFill>
                          <a:effectLst/>
                          <a:latin typeface="TimesNewRomanPSMT" charset="0"/>
                        </a:rPr>
                        <a:t>Exposed work according to the following three conditions:</a:t>
                      </a:r>
                      <a:endParaRPr kumimoji="0" lang="en-US" altLang="en-US" sz="24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dirty="0" smtClean="0">
                          <a:ln>
                            <a:noFill/>
                          </a:ln>
                          <a:solidFill>
                            <a:schemeClr val="tx1"/>
                          </a:solidFill>
                          <a:effectLst/>
                          <a:latin typeface="TimesNewRomanPSMT" charset="0"/>
                        </a:rPr>
                        <a:t>Unless otherwise permitted, closely follow the surface of the building finish or running boards.</a:t>
                      </a:r>
                      <a:endParaRPr kumimoji="0" lang="en-US" alt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400" b="0" i="0" u="none" strike="noStrike" cap="none" normalizeH="0" baseline="0" dirty="0" smtClean="0">
                          <a:ln>
                            <a:noFill/>
                          </a:ln>
                          <a:solidFill>
                            <a:schemeClr val="tx1"/>
                          </a:solidFill>
                          <a:effectLst/>
                          <a:latin typeface="TimesNewRomanPSMT" charset="0"/>
                        </a:rPr>
                        <a:t>Install in a neat and workmanlike manner.</a:t>
                      </a:r>
                      <a:endParaRPr kumimoji="0" lang="en-US" alt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14407" name="Text Box 39"/>
          <p:cNvSpPr txBox="1">
            <a:spLocks noChangeArrowheads="1"/>
          </p:cNvSpPr>
          <p:nvPr/>
        </p:nvSpPr>
        <p:spPr bwMode="auto">
          <a:xfrm>
            <a:off x="796925" y="5203825"/>
            <a:ext cx="80682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0" dirty="0"/>
              <a:t>See pages </a:t>
            </a:r>
            <a:r>
              <a:rPr lang="en-US" altLang="en-US" i="0" dirty="0" smtClean="0"/>
              <a:t>16-18 </a:t>
            </a:r>
            <a:r>
              <a:rPr lang="en-US" altLang="en-US" i="0" dirty="0"/>
              <a:t>for </a:t>
            </a:r>
            <a:r>
              <a:rPr lang="en-US" altLang="en-US" i="0" dirty="0" smtClean="0"/>
              <a:t>other General </a:t>
            </a:r>
            <a:r>
              <a:rPr lang="en-US" altLang="en-US" i="0" dirty="0"/>
              <a:t>Installation Procedures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23586" name="Rectangle 2"/>
          <p:cNvSpPr>
            <a:spLocks noGrp="1" noChangeArrowheads="1"/>
          </p:cNvSpPr>
          <p:nvPr>
            <p:ph type="title"/>
          </p:nvPr>
        </p:nvSpPr>
        <p:spPr/>
        <p:txBody>
          <a:bodyPr/>
          <a:lstStyle/>
          <a:p>
            <a:r>
              <a:rPr lang="en-US" altLang="en-US" dirty="0"/>
              <a:t>6.2 Installation of </a:t>
            </a:r>
            <a:r>
              <a:rPr lang="en-US" altLang="en-US" dirty="0" smtClean="0"/>
              <a:t>Home Runs</a:t>
            </a:r>
            <a:endParaRPr lang="en-US" altLang="en-US" dirty="0"/>
          </a:p>
        </p:txBody>
      </p:sp>
      <p:sp>
        <p:nvSpPr>
          <p:cNvPr id="323587" name="Rectangle 3" descr="Rectangle: Click to edit Master text styles&#10;Second level&#10;Third level&#10;Fourth level&#10;Fifth level"/>
          <p:cNvSpPr>
            <a:spLocks noGrp="1" noChangeArrowheads="1"/>
          </p:cNvSpPr>
          <p:nvPr>
            <p:ph type="body" idx="1"/>
          </p:nvPr>
        </p:nvSpPr>
        <p:spPr/>
        <p:txBody>
          <a:bodyPr/>
          <a:lstStyle/>
          <a:p>
            <a:r>
              <a:rPr lang="en-US" altLang="en-US" i="1" dirty="0"/>
              <a:t>6.2.1 Planning</a:t>
            </a:r>
          </a:p>
          <a:p>
            <a:r>
              <a:rPr lang="en-US" altLang="en-US" i="1" dirty="0"/>
              <a:t>6.2.2 </a:t>
            </a:r>
            <a:r>
              <a:rPr lang="en-US" altLang="en-US" i="1" dirty="0" smtClean="0"/>
              <a:t>Home Run </a:t>
            </a:r>
            <a:r>
              <a:rPr lang="en-US" altLang="en-US" i="1" dirty="0"/>
              <a:t>Cables</a:t>
            </a:r>
          </a:p>
          <a:p>
            <a:r>
              <a:rPr lang="en-US" altLang="en-US" i="1" dirty="0"/>
              <a:t>6.2.3 Phasing of Circuit Conductors</a:t>
            </a:r>
          </a:p>
          <a:p>
            <a:r>
              <a:rPr lang="en-US" altLang="en-US" i="1" dirty="0"/>
              <a:t>6.2.4 </a:t>
            </a:r>
            <a:r>
              <a:rPr lang="en-US" altLang="en-US" i="1" dirty="0" smtClean="0"/>
              <a:t>Application of Adjustment Factors</a:t>
            </a:r>
            <a:endParaRPr lang="en-US" altLang="en-US" i="1" dirty="0"/>
          </a:p>
          <a:p>
            <a:r>
              <a:rPr lang="en-US" altLang="en-US" i="1" dirty="0"/>
              <a:t>6.2.4.1 When the Neutral </a:t>
            </a:r>
            <a:r>
              <a:rPr lang="en-US" altLang="en-US" i="1" dirty="0" smtClean="0"/>
              <a:t>Counts as current-carrying</a:t>
            </a:r>
            <a:endParaRPr lang="en-US" altLang="en-US" i="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33826" name="Rectangle 2"/>
          <p:cNvSpPr>
            <a:spLocks noGrp="1" noChangeArrowheads="1"/>
          </p:cNvSpPr>
          <p:nvPr>
            <p:ph type="title"/>
          </p:nvPr>
        </p:nvSpPr>
        <p:spPr/>
        <p:txBody>
          <a:bodyPr/>
          <a:lstStyle/>
          <a:p>
            <a:r>
              <a:rPr lang="en-US" altLang="en-US"/>
              <a:t>6.2.1 Planning</a:t>
            </a:r>
          </a:p>
        </p:txBody>
      </p:sp>
      <p:sp>
        <p:nvSpPr>
          <p:cNvPr id="333827" name="Rectangle 3" descr="Rectangle: Click to edit Master text styles&#10;Second level&#10;Third level&#10;Fourth level&#10;Fifth level"/>
          <p:cNvSpPr>
            <a:spLocks noGrp="1" noChangeArrowheads="1"/>
          </p:cNvSpPr>
          <p:nvPr>
            <p:ph type="body" idx="1"/>
          </p:nvPr>
        </p:nvSpPr>
        <p:spPr/>
        <p:txBody>
          <a:bodyPr/>
          <a:lstStyle/>
          <a:p>
            <a:r>
              <a:rPr lang="en-US" altLang="en-US"/>
              <a:t>Where panelboards are located in spaces where future access may be difficult, install spare cables to an accessible location.</a:t>
            </a:r>
          </a:p>
          <a:p>
            <a:r>
              <a:rPr lang="en-US" altLang="en-US"/>
              <a:t>Identify locations by tags or other means.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34850" name="Rectangle 2"/>
          <p:cNvSpPr>
            <a:spLocks noGrp="1" noChangeArrowheads="1"/>
          </p:cNvSpPr>
          <p:nvPr>
            <p:ph type="title"/>
          </p:nvPr>
        </p:nvSpPr>
        <p:spPr/>
        <p:txBody>
          <a:bodyPr/>
          <a:lstStyle/>
          <a:p>
            <a:r>
              <a:rPr lang="en-US" altLang="en-US" dirty="0"/>
              <a:t>6.2.2 </a:t>
            </a:r>
            <a:r>
              <a:rPr lang="en-US" altLang="en-US" dirty="0" smtClean="0"/>
              <a:t>Home Run </a:t>
            </a:r>
            <a:r>
              <a:rPr lang="en-US" altLang="en-US" dirty="0"/>
              <a:t>Cables</a:t>
            </a:r>
          </a:p>
        </p:txBody>
      </p:sp>
      <p:sp>
        <p:nvSpPr>
          <p:cNvPr id="334851" name="Rectangle 3" descr="Rectangle: Click to edit Master text styles&#10;Second level&#10;Third level&#10;Fourth level&#10;Fifth level"/>
          <p:cNvSpPr>
            <a:spLocks noGrp="1" noChangeArrowheads="1"/>
          </p:cNvSpPr>
          <p:nvPr>
            <p:ph type="body" idx="1"/>
          </p:nvPr>
        </p:nvSpPr>
        <p:spPr/>
        <p:txBody>
          <a:bodyPr/>
          <a:lstStyle/>
          <a:p>
            <a:r>
              <a:rPr lang="en-US" altLang="en-US" dirty="0"/>
              <a:t>Available in a variety of conductors</a:t>
            </a:r>
          </a:p>
          <a:p>
            <a:pPr lvl="1"/>
            <a:r>
              <a:rPr lang="en-US" altLang="en-US" dirty="0"/>
              <a:t>3-wires with ground</a:t>
            </a:r>
          </a:p>
          <a:p>
            <a:pPr lvl="1"/>
            <a:r>
              <a:rPr lang="en-US" altLang="en-US" dirty="0"/>
              <a:t>4-wires with ground</a:t>
            </a:r>
          </a:p>
          <a:p>
            <a:pPr lvl="1"/>
            <a:r>
              <a:rPr lang="en-US" altLang="en-US" dirty="0"/>
              <a:t>8-wires with ground</a:t>
            </a:r>
          </a:p>
          <a:p>
            <a:pPr lvl="1"/>
            <a:r>
              <a:rPr lang="en-US" altLang="en-US" dirty="0"/>
              <a:t>12-wires with </a:t>
            </a:r>
            <a:r>
              <a:rPr lang="en-US" altLang="en-US" dirty="0" smtClean="0"/>
              <a:t>ground</a:t>
            </a:r>
          </a:p>
          <a:p>
            <a:pPr lvl="1"/>
            <a:r>
              <a:rPr lang="en-US" altLang="en-US" dirty="0" smtClean="0"/>
              <a:t>16-wires with ground</a:t>
            </a:r>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1. Scope (continued)</a:t>
            </a:r>
            <a:endParaRPr lang="en-US" dirty="0"/>
          </a:p>
        </p:txBody>
      </p:sp>
      <p:sp>
        <p:nvSpPr>
          <p:cNvPr id="3" name="Content Placeholder 2"/>
          <p:cNvSpPr>
            <a:spLocks noGrp="1"/>
          </p:cNvSpPr>
          <p:nvPr>
            <p:ph idx="1"/>
          </p:nvPr>
        </p:nvSpPr>
        <p:spPr/>
        <p:txBody>
          <a:bodyPr/>
          <a:lstStyle/>
          <a:p>
            <a:pPr>
              <a:lnSpc>
                <a:spcPct val="90000"/>
              </a:lnSpc>
            </a:pPr>
            <a:r>
              <a:rPr lang="en-US" altLang="en-US" sz="2400" dirty="0" smtClean="0"/>
              <a:t>All information in this publication is intended to comply with the National Electrical Code (NFPA 70). Installers should always follow the NEC, applicable state and local codes, and manufacturers’ instructions when installing electrical products and systems.</a:t>
            </a:r>
          </a:p>
          <a:p>
            <a:pPr marL="342900" lvl="1" indent="-342900">
              <a:lnSpc>
                <a:spcPct val="90000"/>
              </a:lnSpc>
              <a:buSzPct val="70000"/>
              <a:buFont typeface="Wingdings" pitchFamily="2" charset="2"/>
              <a:buChar char="t"/>
            </a:pPr>
            <a:r>
              <a:rPr lang="en-US" altLang="en-US" sz="2400" dirty="0">
                <a:solidFill>
                  <a:schemeClr val="tx1"/>
                </a:solidFill>
              </a:rPr>
              <a:t>Only</a:t>
            </a:r>
            <a:r>
              <a:rPr lang="en-US" altLang="en-US" sz="2400" dirty="0" smtClean="0"/>
              <a:t> qualified persons as defined in the NEC should install cables. Administrative functions can be performed under the supervision of a qualified person</a:t>
            </a:r>
          </a:p>
          <a:p>
            <a:endParaRPr lang="en-US" dirty="0"/>
          </a:p>
        </p:txBody>
      </p:sp>
      <p:sp>
        <p:nvSpPr>
          <p:cNvPr id="4" name="Footer Placeholder 3"/>
          <p:cNvSpPr>
            <a:spLocks noGrp="1"/>
          </p:cNvSpPr>
          <p:nvPr>
            <p:ph type="ftr" sz="quarter" idx="11"/>
          </p:nvPr>
        </p:nvSpPr>
        <p:spPr/>
        <p:txBody>
          <a:bodyPr/>
          <a:lstStyle/>
          <a:p>
            <a:r>
              <a:rPr lang="en-US" altLang="en-US" smtClean="0"/>
              <a:t>© 2014 NACMA</a:t>
            </a:r>
            <a:endParaRPr lang="en-US" altLang="en-US"/>
          </a:p>
        </p:txBody>
      </p:sp>
    </p:spTree>
    <p:extLst>
      <p:ext uri="{BB962C8B-B14F-4D97-AF65-F5344CB8AC3E}">
        <p14:creationId xmlns:p14="http://schemas.microsoft.com/office/powerpoint/2010/main" val="28933683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35874" name="Rectangle 2"/>
          <p:cNvSpPr>
            <a:spLocks noGrp="1" noChangeArrowheads="1"/>
          </p:cNvSpPr>
          <p:nvPr>
            <p:ph type="title"/>
          </p:nvPr>
        </p:nvSpPr>
        <p:spPr/>
        <p:txBody>
          <a:bodyPr/>
          <a:lstStyle/>
          <a:p>
            <a:r>
              <a:rPr lang="en-US" altLang="en-US"/>
              <a:t>6.2.3 Phasing of Circuit Conductors</a:t>
            </a:r>
          </a:p>
        </p:txBody>
      </p:sp>
      <p:sp>
        <p:nvSpPr>
          <p:cNvPr id="335875" name="Rectangle 3" descr="Rectangle: Click to edit Master text styles&#10;Second level&#10;Third level&#10;Fourth level&#10;Fifth level"/>
          <p:cNvSpPr>
            <a:spLocks noGrp="1" noChangeArrowheads="1"/>
          </p:cNvSpPr>
          <p:nvPr>
            <p:ph type="body" idx="1"/>
          </p:nvPr>
        </p:nvSpPr>
        <p:spPr/>
        <p:txBody>
          <a:bodyPr/>
          <a:lstStyle/>
          <a:p>
            <a:r>
              <a:rPr lang="en-US" altLang="en-US"/>
              <a:t>Connect multi-wire circuits properly in panelboards, junction boxes and at outlets</a:t>
            </a:r>
          </a:p>
          <a:p>
            <a:r>
              <a:rPr lang="en-US" altLang="en-US"/>
              <a:t>One ungrounded conductor per phase and a common neutral</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36898" name="Rectangle 2"/>
          <p:cNvSpPr>
            <a:spLocks noGrp="1" noChangeArrowheads="1"/>
          </p:cNvSpPr>
          <p:nvPr>
            <p:ph type="title"/>
          </p:nvPr>
        </p:nvSpPr>
        <p:spPr/>
        <p:txBody>
          <a:bodyPr/>
          <a:lstStyle/>
          <a:p>
            <a:r>
              <a:rPr lang="en-US" altLang="en-US"/>
              <a:t>6.2.4 Derating Conductors</a:t>
            </a:r>
          </a:p>
        </p:txBody>
      </p:sp>
      <p:sp>
        <p:nvSpPr>
          <p:cNvPr id="336899" name="Rectangle 3" descr="Rectangle: Click to edit Master text styles&#10;Second level&#10;Third level&#10;Fourth level&#10;Fifth level"/>
          <p:cNvSpPr>
            <a:spLocks noGrp="1" noChangeArrowheads="1"/>
          </p:cNvSpPr>
          <p:nvPr>
            <p:ph type="body" idx="1"/>
          </p:nvPr>
        </p:nvSpPr>
        <p:spPr/>
        <p:txBody>
          <a:bodyPr/>
          <a:lstStyle/>
          <a:p>
            <a:r>
              <a:rPr lang="en-US" altLang="en-US" dirty="0"/>
              <a:t>Table </a:t>
            </a:r>
            <a:r>
              <a:rPr lang="en-US" altLang="en-US" dirty="0" smtClean="0"/>
              <a:t>6.2.4 </a:t>
            </a:r>
            <a:r>
              <a:rPr lang="en-US" altLang="en-US" dirty="0"/>
              <a:t>(Table 310.15(B)(2)(a) in the NEC) generally applies where the current-carrying conductors in cables exceeds 3 and the cables are bundled longer than 24 inches without maintaining spacing.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r>
              <a:rPr lang="en-US" altLang="en-US" smtClean="0"/>
              <a:t>© 2014 NACMA</a:t>
            </a:r>
            <a:endParaRPr lang="en-US" altLang="en-US"/>
          </a:p>
        </p:txBody>
      </p:sp>
      <p:sp>
        <p:nvSpPr>
          <p:cNvPr id="338946" name="Rectangle 2"/>
          <p:cNvSpPr>
            <a:spLocks noGrp="1" noChangeArrowheads="1"/>
          </p:cNvSpPr>
          <p:nvPr>
            <p:ph type="title"/>
          </p:nvPr>
        </p:nvSpPr>
        <p:spPr/>
        <p:txBody>
          <a:bodyPr/>
          <a:lstStyle/>
          <a:p>
            <a:r>
              <a:rPr lang="en-US" altLang="en-US" dirty="0"/>
              <a:t>Table </a:t>
            </a:r>
            <a:r>
              <a:rPr lang="en-US" altLang="en-US" dirty="0" smtClean="0"/>
              <a:t>6.2.4: </a:t>
            </a:r>
            <a:r>
              <a:rPr lang="en-US" altLang="en-US" dirty="0"/>
              <a:t>Ampacity Reduction</a:t>
            </a:r>
          </a:p>
        </p:txBody>
      </p:sp>
      <p:graphicFrame>
        <p:nvGraphicFramePr>
          <p:cNvPr id="338980" name="Group 36"/>
          <p:cNvGraphicFramePr>
            <a:graphicFrameLocks noGrp="1"/>
          </p:cNvGraphicFramePr>
          <p:nvPr>
            <p:ph type="tbl" idx="1"/>
          </p:nvPr>
        </p:nvGraphicFramePr>
        <p:xfrm>
          <a:off x="838200" y="1905000"/>
          <a:ext cx="7772400" cy="3627120"/>
        </p:xfrm>
        <a:graphic>
          <a:graphicData uri="http://schemas.openxmlformats.org/drawingml/2006/table">
            <a:tbl>
              <a:tblPr/>
              <a:tblGrid>
                <a:gridCol w="3886200"/>
                <a:gridCol w="3886200"/>
              </a:tblGrid>
              <a:tr h="51435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No. of Conductors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Percent of Ampacity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435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4-6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80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435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7-9</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70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435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10-20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435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21-30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45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435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31-40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40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435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41 and above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35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37922" name="Rectangle 2"/>
          <p:cNvSpPr>
            <a:spLocks noGrp="1" noChangeArrowheads="1"/>
          </p:cNvSpPr>
          <p:nvPr>
            <p:ph type="title"/>
          </p:nvPr>
        </p:nvSpPr>
        <p:spPr/>
        <p:txBody>
          <a:bodyPr/>
          <a:lstStyle/>
          <a:p>
            <a:r>
              <a:rPr lang="en-US" altLang="en-US"/>
              <a:t>6.2.4 Derating Conductors</a:t>
            </a:r>
          </a:p>
        </p:txBody>
      </p:sp>
      <p:sp>
        <p:nvSpPr>
          <p:cNvPr id="337923" name="Rectangle 3" descr="Rectangle: Click to edit Master text styles&#10;Second level&#10;Third level&#10;Fourth level&#10;Fifth level"/>
          <p:cNvSpPr>
            <a:spLocks noGrp="1" noChangeArrowheads="1"/>
          </p:cNvSpPr>
          <p:nvPr>
            <p:ph type="body" idx="1"/>
          </p:nvPr>
        </p:nvSpPr>
        <p:spPr/>
        <p:txBody>
          <a:bodyPr/>
          <a:lstStyle/>
          <a:p>
            <a:r>
              <a:rPr lang="en-US" altLang="en-US" sz="2800"/>
              <a:t>Derating of Type AC and MC cables is not required where:</a:t>
            </a:r>
          </a:p>
          <a:p>
            <a:pPr lvl="1"/>
            <a:r>
              <a:rPr lang="en-US" altLang="en-US" sz="2400"/>
              <a:t>Each cable has not more than 3 current-carrying conductors</a:t>
            </a:r>
          </a:p>
          <a:p>
            <a:pPr lvl="1"/>
            <a:r>
              <a:rPr lang="en-US" altLang="en-US" sz="2400"/>
              <a:t>The circuit conductors are 12 AWG copper</a:t>
            </a:r>
          </a:p>
          <a:p>
            <a:pPr lvl="1"/>
            <a:r>
              <a:rPr lang="en-US" altLang="en-US" sz="2400"/>
              <a:t>Not more than 20 current-carrying conductors are bundled, stacked or supported on bridle rings</a:t>
            </a:r>
          </a:p>
          <a:p>
            <a:pPr lvl="1"/>
            <a:r>
              <a:rPr lang="en-US" altLang="en-US" sz="2400"/>
              <a:t>60 percent derating applies where more then 20 current-carrying conductors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r>
              <a:rPr lang="en-US" altLang="en-US" smtClean="0"/>
              <a:t>© 2014 NACMA</a:t>
            </a:r>
            <a:endParaRPr lang="en-US" altLang="en-US"/>
          </a:p>
        </p:txBody>
      </p:sp>
      <p:sp>
        <p:nvSpPr>
          <p:cNvPr id="339970" name="Rectangle 2"/>
          <p:cNvSpPr>
            <a:spLocks noGrp="1" noChangeArrowheads="1"/>
          </p:cNvSpPr>
          <p:nvPr>
            <p:ph type="title"/>
          </p:nvPr>
        </p:nvSpPr>
        <p:spPr/>
        <p:txBody>
          <a:bodyPr/>
          <a:lstStyle/>
          <a:p>
            <a:r>
              <a:rPr lang="en-US" altLang="en-US"/>
              <a:t>Figure 6.2.4 Cable Supporter</a:t>
            </a:r>
          </a:p>
        </p:txBody>
      </p:sp>
      <p:grpSp>
        <p:nvGrpSpPr>
          <p:cNvPr id="339973" name="Group 5"/>
          <p:cNvGrpSpPr>
            <a:grpSpLocks/>
          </p:cNvGrpSpPr>
          <p:nvPr/>
        </p:nvGrpSpPr>
        <p:grpSpPr bwMode="auto">
          <a:xfrm>
            <a:off x="928688" y="1879600"/>
            <a:ext cx="7535862" cy="2998788"/>
            <a:chOff x="585" y="1184"/>
            <a:chExt cx="4747" cy="1889"/>
          </a:xfrm>
        </p:grpSpPr>
        <p:pic>
          <p:nvPicPr>
            <p:cNvPr id="339971" name="Picture 3" descr="Photo-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 y="1184"/>
              <a:ext cx="4746" cy="1889"/>
            </a:xfrm>
            <a:prstGeom prst="rect">
              <a:avLst/>
            </a:prstGeom>
            <a:noFill/>
            <a:extLst>
              <a:ext uri="{909E8E84-426E-40DD-AFC4-6F175D3DCCD1}">
                <a14:hiddenFill xmlns:a14="http://schemas.microsoft.com/office/drawing/2010/main">
                  <a:solidFill>
                    <a:srgbClr val="FFFFFF"/>
                  </a:solidFill>
                </a14:hiddenFill>
              </a:ext>
            </a:extLst>
          </p:spPr>
        </p:pic>
        <p:sp>
          <p:nvSpPr>
            <p:cNvPr id="339972" name="Rectangle 4"/>
            <p:cNvSpPr>
              <a:spLocks noChangeArrowheads="1"/>
            </p:cNvSpPr>
            <p:nvPr/>
          </p:nvSpPr>
          <p:spPr bwMode="auto">
            <a:xfrm>
              <a:off x="585" y="1188"/>
              <a:ext cx="4734" cy="187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15394" name="Rectangle 2"/>
          <p:cNvSpPr>
            <a:spLocks noGrp="1" noChangeArrowheads="1"/>
          </p:cNvSpPr>
          <p:nvPr>
            <p:ph type="title"/>
          </p:nvPr>
        </p:nvSpPr>
        <p:spPr/>
        <p:txBody>
          <a:bodyPr/>
          <a:lstStyle/>
          <a:p>
            <a:r>
              <a:rPr lang="en-US" altLang="en-US"/>
              <a:t>Issues Related to Derating for Number of Conductors</a:t>
            </a:r>
          </a:p>
        </p:txBody>
      </p:sp>
      <p:sp>
        <p:nvSpPr>
          <p:cNvPr id="315395" name="Rectangle 3" descr="Rectangle: Click to edit Master text styles&#10;Second level&#10;Third level&#10;Fourth level&#10;Fifth level"/>
          <p:cNvSpPr>
            <a:spLocks noGrp="1" noChangeArrowheads="1"/>
          </p:cNvSpPr>
          <p:nvPr>
            <p:ph type="body" idx="1"/>
          </p:nvPr>
        </p:nvSpPr>
        <p:spPr/>
        <p:txBody>
          <a:bodyPr/>
          <a:lstStyle/>
          <a:p>
            <a:r>
              <a:rPr lang="en-US" altLang="en-US" sz="2800" dirty="0"/>
              <a:t>Determine the number of current-carrying conductors in branch circuits</a:t>
            </a:r>
          </a:p>
          <a:p>
            <a:r>
              <a:rPr lang="en-US" altLang="en-US" sz="2800" dirty="0"/>
              <a:t>When do we have to count neutrals as current-carrying? [310.15(B</a:t>
            </a:r>
            <a:r>
              <a:rPr lang="en-US" altLang="en-US" sz="2800" dirty="0" smtClean="0"/>
              <a:t>)(5)]</a:t>
            </a:r>
            <a:endParaRPr lang="en-US" altLang="en-US" sz="2800" dirty="0"/>
          </a:p>
          <a:p>
            <a:r>
              <a:rPr lang="en-US" altLang="en-US" sz="2800" dirty="0"/>
              <a:t>Apply rules of Table 310.15(B)(2)(a) when required</a:t>
            </a:r>
          </a:p>
          <a:p>
            <a:r>
              <a:rPr lang="en-US" altLang="en-US" sz="2800" dirty="0"/>
              <a:t>Begin ampacity adjustment from 90 degree C column in Table </a:t>
            </a:r>
            <a:r>
              <a:rPr lang="en-US" altLang="en-US" sz="2800" dirty="0" smtClean="0"/>
              <a:t>310.15(B)(16) </a:t>
            </a:r>
            <a:r>
              <a:rPr lang="en-US" altLang="en-US" sz="2800" dirty="0"/>
              <a:t>(THHN </a:t>
            </a:r>
            <a:r>
              <a:rPr lang="en-US" altLang="en-US" sz="2800" dirty="0" smtClean="0"/>
              <a:t>conductors in dry location)</a:t>
            </a:r>
            <a:endParaRPr lang="en-US" altLang="en-US" sz="2800"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17442" name="Rectangle 2"/>
          <p:cNvSpPr>
            <a:spLocks noGrp="1" noChangeArrowheads="1"/>
          </p:cNvSpPr>
          <p:nvPr>
            <p:ph type="title"/>
          </p:nvPr>
        </p:nvSpPr>
        <p:spPr/>
        <p:txBody>
          <a:bodyPr/>
          <a:lstStyle/>
          <a:p>
            <a:r>
              <a:rPr lang="en-US" altLang="en-US"/>
              <a:t>Home Run Cable Example 1</a:t>
            </a:r>
          </a:p>
        </p:txBody>
      </p:sp>
      <p:sp>
        <p:nvSpPr>
          <p:cNvPr id="317443" name="Rectangle 3" descr="Rectangle: Click to edit Master text styles&#10;Second level&#10;Third level&#10;Fourth level&#10;Fifth level"/>
          <p:cNvSpPr>
            <a:spLocks noGrp="1" noChangeArrowheads="1"/>
          </p:cNvSpPr>
          <p:nvPr>
            <p:ph type="body" idx="1"/>
          </p:nvPr>
        </p:nvSpPr>
        <p:spPr/>
        <p:txBody>
          <a:bodyPr/>
          <a:lstStyle/>
          <a:p>
            <a:r>
              <a:rPr lang="en-US" altLang="en-US"/>
              <a:t>8, 3-wire cables are installed longer than 24 in. and the neutral conductors are not considered to be current-carrying</a:t>
            </a:r>
          </a:p>
          <a:p>
            <a:r>
              <a:rPr lang="en-US" altLang="en-US"/>
              <a:t>Derating is not required as the installation has 16 current-carrying conductors</a:t>
            </a:r>
          </a:p>
          <a:p>
            <a:endParaRPr lang="en-US" alt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19490" name="Rectangle 2"/>
          <p:cNvSpPr>
            <a:spLocks noGrp="1" noChangeArrowheads="1"/>
          </p:cNvSpPr>
          <p:nvPr>
            <p:ph type="title"/>
          </p:nvPr>
        </p:nvSpPr>
        <p:spPr/>
        <p:txBody>
          <a:bodyPr/>
          <a:lstStyle/>
          <a:p>
            <a:r>
              <a:rPr lang="en-US" altLang="en-US"/>
              <a:t>Home Run Cable Example 2</a:t>
            </a:r>
          </a:p>
        </p:txBody>
      </p:sp>
      <p:sp>
        <p:nvSpPr>
          <p:cNvPr id="319491" name="Rectangle 3" descr="Rectangle: Click to edit Master text styles&#10;Second level&#10;Third level&#10;Fourth level&#10;Fifth level"/>
          <p:cNvSpPr>
            <a:spLocks noGrp="1" noChangeArrowheads="1"/>
          </p:cNvSpPr>
          <p:nvPr>
            <p:ph type="body" idx="1"/>
          </p:nvPr>
        </p:nvSpPr>
        <p:spPr/>
        <p:txBody>
          <a:bodyPr/>
          <a:lstStyle/>
          <a:p>
            <a:r>
              <a:rPr lang="en-US" altLang="en-US" sz="2800" dirty="0"/>
              <a:t>8, 4-wire cables are bundled longer than 24 in. and the neutral conductors count as current-carrying</a:t>
            </a:r>
          </a:p>
          <a:p>
            <a:r>
              <a:rPr lang="en-US" altLang="en-US" sz="2800" dirty="0"/>
              <a:t>Consider as 32 current-carrying conductors</a:t>
            </a:r>
          </a:p>
          <a:p>
            <a:r>
              <a:rPr lang="en-US" altLang="en-US" sz="2800" dirty="0"/>
              <a:t>Apply adjustment factor from 310.15(B</a:t>
            </a:r>
            <a:r>
              <a:rPr lang="en-US" altLang="en-US" sz="2800" dirty="0" smtClean="0"/>
              <a:t>)(3)(</a:t>
            </a:r>
            <a:r>
              <a:rPr lang="en-US" altLang="en-US" sz="2800" dirty="0"/>
              <a:t>a</a:t>
            </a:r>
            <a:r>
              <a:rPr lang="en-US" altLang="en-US" sz="2800" dirty="0" smtClean="0"/>
              <a:t>)(5)</a:t>
            </a:r>
            <a:endParaRPr lang="en-US" altLang="en-US" sz="2800" dirty="0"/>
          </a:p>
          <a:p>
            <a:pPr lvl="1"/>
            <a:r>
              <a:rPr lang="en-US" altLang="en-US" sz="2400" dirty="0"/>
              <a:t>60 percent (30 x .6 = 18 amperes)</a:t>
            </a:r>
          </a:p>
          <a:p>
            <a:r>
              <a:rPr lang="en-US" altLang="en-US" sz="2800" dirty="0"/>
              <a:t>Allowable ampacity is 18 amperes.</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16418" name="Rectangle 2"/>
          <p:cNvSpPr>
            <a:spLocks noGrp="1" noChangeArrowheads="1"/>
          </p:cNvSpPr>
          <p:nvPr>
            <p:ph type="title"/>
          </p:nvPr>
        </p:nvSpPr>
        <p:spPr/>
        <p:txBody>
          <a:bodyPr/>
          <a:lstStyle/>
          <a:p>
            <a:r>
              <a:rPr lang="en-US" altLang="en-US"/>
              <a:t>6.2.4.1 When the Neutral Counts</a:t>
            </a:r>
          </a:p>
        </p:txBody>
      </p:sp>
      <p:sp>
        <p:nvSpPr>
          <p:cNvPr id="316419"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dirty="0"/>
              <a:t>When do we count the neutral?</a:t>
            </a:r>
          </a:p>
          <a:p>
            <a:pPr lvl="1">
              <a:lnSpc>
                <a:spcPct val="90000"/>
              </a:lnSpc>
            </a:pPr>
            <a:r>
              <a:rPr lang="en-US" altLang="en-US" dirty="0"/>
              <a:t>310.15(B</a:t>
            </a:r>
            <a:r>
              <a:rPr lang="en-US" altLang="en-US" dirty="0" smtClean="0"/>
              <a:t>)(5)(</a:t>
            </a:r>
            <a:r>
              <a:rPr lang="en-US" altLang="en-US" dirty="0"/>
              <a:t>a). Don’t have to count if it carries only the unbalance from other conductors </a:t>
            </a:r>
          </a:p>
          <a:p>
            <a:pPr lvl="1">
              <a:lnSpc>
                <a:spcPct val="90000"/>
              </a:lnSpc>
            </a:pPr>
            <a:r>
              <a:rPr lang="en-US" altLang="en-US" dirty="0"/>
              <a:t>310.15(B</a:t>
            </a:r>
            <a:r>
              <a:rPr lang="en-US" altLang="en-US" dirty="0" smtClean="0"/>
              <a:t>)(5)(</a:t>
            </a:r>
            <a:r>
              <a:rPr lang="en-US" altLang="en-US" dirty="0"/>
              <a:t>b). Have to count in a 3-wire circuit from 4-wire, 3-phase wye system</a:t>
            </a:r>
          </a:p>
          <a:p>
            <a:pPr lvl="1">
              <a:lnSpc>
                <a:spcPct val="90000"/>
              </a:lnSpc>
            </a:pPr>
            <a:r>
              <a:rPr lang="en-US" altLang="en-US" dirty="0"/>
              <a:t>310.15(B</a:t>
            </a:r>
            <a:r>
              <a:rPr lang="en-US" altLang="en-US" dirty="0" smtClean="0"/>
              <a:t>)(5)(</a:t>
            </a:r>
            <a:r>
              <a:rPr lang="en-US" altLang="en-US" dirty="0"/>
              <a:t>c). Have to count on 4-wire, 3-phase circuit where major portion of the load is nonlinear </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49858" name="Rectangle 2"/>
          <p:cNvSpPr>
            <a:spLocks noGrp="1" noChangeArrowheads="1"/>
          </p:cNvSpPr>
          <p:nvPr>
            <p:ph type="title"/>
          </p:nvPr>
        </p:nvSpPr>
        <p:spPr/>
        <p:txBody>
          <a:bodyPr/>
          <a:lstStyle/>
          <a:p>
            <a:r>
              <a:rPr lang="en-US" altLang="en-US"/>
              <a:t>6.3. Cutting AC and MC Cables</a:t>
            </a:r>
          </a:p>
        </p:txBody>
      </p:sp>
      <p:sp>
        <p:nvSpPr>
          <p:cNvPr id="249859" name="Rectangle 3" descr="Rectangle: Click to edit Master text styles&#10;Second level&#10;Third level&#10;Fourth level&#10;Fifth level"/>
          <p:cNvSpPr>
            <a:spLocks noGrp="1" noChangeArrowheads="1"/>
          </p:cNvSpPr>
          <p:nvPr>
            <p:ph type="body" idx="1"/>
          </p:nvPr>
        </p:nvSpPr>
        <p:spPr/>
        <p:txBody>
          <a:bodyPr/>
          <a:lstStyle/>
          <a:p>
            <a:r>
              <a:rPr lang="en-US" altLang="en-US"/>
              <a:t>6.3.1 Rotary Armor Cutter</a:t>
            </a:r>
          </a:p>
          <a:p>
            <a:r>
              <a:rPr lang="en-US" altLang="en-US"/>
              <a:t>6.3.2 Hacksaw</a:t>
            </a:r>
          </a:p>
          <a:p>
            <a:r>
              <a:rPr lang="en-US" altLang="en-US"/>
              <a:t>6.3.3 Wire Cutters</a:t>
            </a:r>
          </a:p>
          <a:p>
            <a:r>
              <a:rPr lang="en-US" altLang="en-US"/>
              <a:t>6.3.4 Caution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smtClean="0"/>
              <a:t>© 2014 NACMA</a:t>
            </a:r>
            <a:endParaRPr lang="en-US" altLang="en-US"/>
          </a:p>
        </p:txBody>
      </p:sp>
      <p:sp>
        <p:nvSpPr>
          <p:cNvPr id="225282" name="Rectangle 1026"/>
          <p:cNvSpPr>
            <a:spLocks noGrp="1" noChangeArrowheads="1"/>
          </p:cNvSpPr>
          <p:nvPr>
            <p:ph type="title"/>
          </p:nvPr>
        </p:nvSpPr>
        <p:spPr/>
        <p:txBody>
          <a:bodyPr/>
          <a:lstStyle/>
          <a:p>
            <a:r>
              <a:rPr lang="en-US" altLang="en-US"/>
              <a:t>2. Glossary</a:t>
            </a:r>
          </a:p>
        </p:txBody>
      </p:sp>
      <p:sp>
        <p:nvSpPr>
          <p:cNvPr id="225283" name="Rectangle 1027" descr="Rectangle: Click to edit Master text styles&#10;Second level&#10;Third level&#10;Fourth level&#10;Fifth level"/>
          <p:cNvSpPr>
            <a:spLocks noGrp="1" noChangeArrowheads="1"/>
          </p:cNvSpPr>
          <p:nvPr>
            <p:ph type="body" idx="1"/>
          </p:nvPr>
        </p:nvSpPr>
        <p:spPr/>
        <p:txBody>
          <a:bodyPr/>
          <a:lstStyle/>
          <a:p>
            <a:r>
              <a:rPr lang="en-US" altLang="en-US"/>
              <a:t>Fire-stopping</a:t>
            </a:r>
          </a:p>
          <a:p>
            <a:r>
              <a:rPr lang="en-US" altLang="en-US"/>
              <a:t>Fire-rated Assemblies</a:t>
            </a:r>
          </a:p>
          <a:p>
            <a:r>
              <a:rPr lang="en-US" altLang="en-US"/>
              <a:t>Fishing</a:t>
            </a:r>
          </a:p>
          <a:p>
            <a:r>
              <a:rPr lang="en-US" altLang="en-US"/>
              <a:t>Homerun</a:t>
            </a:r>
          </a:p>
          <a:p>
            <a:r>
              <a:rPr lang="en-US" altLang="en-US"/>
              <a:t>Through-Penetration Fire Stop Systems</a:t>
            </a:r>
          </a:p>
        </p:txBody>
      </p:sp>
      <p:sp>
        <p:nvSpPr>
          <p:cNvPr id="225284" name="Text Box 1028"/>
          <p:cNvSpPr txBox="1">
            <a:spLocks noChangeArrowheads="1"/>
          </p:cNvSpPr>
          <p:nvPr/>
        </p:nvSpPr>
        <p:spPr bwMode="auto">
          <a:xfrm>
            <a:off x="866775" y="4943475"/>
            <a:ext cx="7516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0"/>
              <a:t>(It is not intended to repeat definitions from the NEC.)</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40994" name="Rectangle 2"/>
          <p:cNvSpPr>
            <a:spLocks noGrp="1" noChangeArrowheads="1"/>
          </p:cNvSpPr>
          <p:nvPr>
            <p:ph type="title"/>
          </p:nvPr>
        </p:nvSpPr>
        <p:spPr/>
        <p:txBody>
          <a:bodyPr/>
          <a:lstStyle/>
          <a:p>
            <a:r>
              <a:rPr lang="en-US" altLang="en-US"/>
              <a:t>6.3.1 Rotary Armor Cutter</a:t>
            </a:r>
          </a:p>
        </p:txBody>
      </p:sp>
      <p:sp>
        <p:nvSpPr>
          <p:cNvPr id="340995" name="Rectangle 3" descr="Rectangle: Click to edit Master text styles&#10;Second level&#10;Third level&#10;Fourth level&#10;Fifth level"/>
          <p:cNvSpPr>
            <a:spLocks noGrp="1" noChangeArrowheads="1"/>
          </p:cNvSpPr>
          <p:nvPr>
            <p:ph type="body" idx="1"/>
          </p:nvPr>
        </p:nvSpPr>
        <p:spPr/>
        <p:txBody>
          <a:bodyPr/>
          <a:lstStyle/>
          <a:p>
            <a:r>
              <a:rPr lang="en-US" altLang="en-US"/>
              <a:t>Designed specifically for safely cutting AC and MC cable armor</a:t>
            </a:r>
          </a:p>
          <a:p>
            <a:r>
              <a:rPr lang="en-US" altLang="en-US"/>
              <a:t>Select appropriate rotary cutting tool</a:t>
            </a:r>
          </a:p>
          <a:p>
            <a:r>
              <a:rPr lang="en-US" altLang="en-US"/>
              <a:t>Adjust anvil</a:t>
            </a:r>
          </a:p>
          <a:p>
            <a:r>
              <a:rPr lang="en-US" altLang="en-US"/>
              <a:t>Cut armor</a:t>
            </a:r>
          </a:p>
          <a:p>
            <a:r>
              <a:rPr lang="en-US" altLang="en-US"/>
              <a:t>Slide armor off cable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ltLang="en-US" smtClean="0"/>
              <a:t>© 2014 NACMA</a:t>
            </a:r>
            <a:endParaRPr lang="en-US" altLang="en-US"/>
          </a:p>
        </p:txBody>
      </p:sp>
      <p:pic>
        <p:nvPicPr>
          <p:cNvPr id="324610" name="Picture 2" descr="Photo-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3"/>
            <a:ext cx="9144000" cy="6224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42018" name="Rectangle 2"/>
          <p:cNvSpPr>
            <a:spLocks noGrp="1" noChangeArrowheads="1"/>
          </p:cNvSpPr>
          <p:nvPr>
            <p:ph type="title"/>
          </p:nvPr>
        </p:nvSpPr>
        <p:spPr/>
        <p:txBody>
          <a:bodyPr/>
          <a:lstStyle/>
          <a:p>
            <a:r>
              <a:rPr lang="en-US" altLang="en-US"/>
              <a:t>6.3.2 Hacksaw</a:t>
            </a:r>
          </a:p>
        </p:txBody>
      </p:sp>
      <p:sp>
        <p:nvSpPr>
          <p:cNvPr id="342019" name="Rectangle 3" descr="Rectangle: Click to edit Master text styles&#10;Second level&#10;Third level&#10;Fourth level&#10;Fifth level"/>
          <p:cNvSpPr>
            <a:spLocks noGrp="1" noChangeArrowheads="1"/>
          </p:cNvSpPr>
          <p:nvPr>
            <p:ph type="body" idx="1"/>
          </p:nvPr>
        </p:nvSpPr>
        <p:spPr/>
        <p:txBody>
          <a:bodyPr/>
          <a:lstStyle/>
          <a:p>
            <a:r>
              <a:rPr lang="en-US" altLang="en-US"/>
              <a:t>Cutting the armor of Type AC and MC cables with a hacksaw is not recommended</a:t>
            </a:r>
          </a:p>
          <a:p>
            <a:r>
              <a:rPr lang="en-US" altLang="en-US"/>
              <a:t>Insulated conductors can be easily damaged</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43042" name="Rectangle 2"/>
          <p:cNvSpPr>
            <a:spLocks noGrp="1" noChangeArrowheads="1"/>
          </p:cNvSpPr>
          <p:nvPr>
            <p:ph type="title"/>
          </p:nvPr>
        </p:nvSpPr>
        <p:spPr/>
        <p:txBody>
          <a:bodyPr/>
          <a:lstStyle/>
          <a:p>
            <a:r>
              <a:rPr lang="en-US" altLang="en-US"/>
              <a:t>6.3.3 Wire Cutters</a:t>
            </a:r>
          </a:p>
        </p:txBody>
      </p:sp>
      <p:sp>
        <p:nvSpPr>
          <p:cNvPr id="343043" name="Rectangle 3" descr="Rectangle: Click to edit Master text styles&#10;Second level&#10;Third level&#10;Fourth level&#10;Fifth level"/>
          <p:cNvSpPr>
            <a:spLocks noGrp="1" noChangeArrowheads="1"/>
          </p:cNvSpPr>
          <p:nvPr>
            <p:ph type="body" idx="1"/>
          </p:nvPr>
        </p:nvSpPr>
        <p:spPr/>
        <p:txBody>
          <a:bodyPr/>
          <a:lstStyle/>
          <a:p>
            <a:r>
              <a:rPr lang="en-US" altLang="en-US"/>
              <a:t>Cutting the armor of Type AC and MC cables by “breaking” and use of diagonal pliers, tin snips or similar tool is not recommended</a:t>
            </a:r>
          </a:p>
          <a:p>
            <a:r>
              <a:rPr lang="en-US" altLang="en-US"/>
              <a:t>Insulated conductors can be easily damaged</a:t>
            </a:r>
          </a:p>
          <a:p>
            <a:endParaRPr lang="en-US" alt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44066" name="Rectangle 2"/>
          <p:cNvSpPr>
            <a:spLocks noGrp="1" noChangeArrowheads="1"/>
          </p:cNvSpPr>
          <p:nvPr>
            <p:ph type="title"/>
          </p:nvPr>
        </p:nvSpPr>
        <p:spPr/>
        <p:txBody>
          <a:bodyPr/>
          <a:lstStyle/>
          <a:p>
            <a:r>
              <a:rPr lang="en-US" altLang="en-US"/>
              <a:t>6.3.4 Caution</a:t>
            </a:r>
          </a:p>
        </p:txBody>
      </p:sp>
      <p:sp>
        <p:nvSpPr>
          <p:cNvPr id="344067" name="Rectangle 3" descr="Rectangle: Click to edit Master text styles&#10;Second level&#10;Third level&#10;Fourth level&#10;Fifth level"/>
          <p:cNvSpPr>
            <a:spLocks noGrp="1" noChangeArrowheads="1"/>
          </p:cNvSpPr>
          <p:nvPr>
            <p:ph type="body" idx="1"/>
          </p:nvPr>
        </p:nvSpPr>
        <p:spPr/>
        <p:txBody>
          <a:bodyPr/>
          <a:lstStyle/>
          <a:p>
            <a:r>
              <a:rPr lang="en-US" altLang="en-US"/>
              <a:t>Protect person’s hands from sharp edges</a:t>
            </a:r>
          </a:p>
          <a:p>
            <a:r>
              <a:rPr lang="en-US" altLang="en-US"/>
              <a:t>Protect insulated conductors from any sharp edge left from cutting operation</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altLang="en-US"/>
              <a:t>6.4 Position of Cable in Connector</a:t>
            </a:r>
          </a:p>
        </p:txBody>
      </p:sp>
      <p:sp>
        <p:nvSpPr>
          <p:cNvPr id="6" name="Footer Placeholder 4"/>
          <p:cNvSpPr>
            <a:spLocks noGrp="1"/>
          </p:cNvSpPr>
          <p:nvPr>
            <p:ph type="ftr" sz="quarter" idx="11"/>
          </p:nvPr>
        </p:nvSpPr>
        <p:spPr/>
        <p:txBody>
          <a:bodyPr/>
          <a:lstStyle/>
          <a:p>
            <a:r>
              <a:rPr lang="en-US" altLang="en-US" smtClean="0"/>
              <a:t>© 2014 NACMA</a:t>
            </a:r>
            <a:endParaRPr lang="en-US" alt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1924370"/>
            <a:ext cx="7874000" cy="3392256"/>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45090" name="Rectangle 2"/>
          <p:cNvSpPr>
            <a:spLocks noGrp="1" noChangeArrowheads="1"/>
          </p:cNvSpPr>
          <p:nvPr>
            <p:ph type="title"/>
          </p:nvPr>
        </p:nvSpPr>
        <p:spPr/>
        <p:txBody>
          <a:bodyPr/>
          <a:lstStyle/>
          <a:p>
            <a:r>
              <a:rPr lang="en-US" altLang="en-US"/>
              <a:t>6.5.1 Overcurrent Protection and Derating Type AC Cables</a:t>
            </a:r>
          </a:p>
        </p:txBody>
      </p:sp>
      <p:sp>
        <p:nvSpPr>
          <p:cNvPr id="345091" name="Rectangle 3" descr="Rectangle: Click to edit Master text styles&#10;Second level&#10;Third level&#10;Fourth level&#10;Fifth level"/>
          <p:cNvSpPr>
            <a:spLocks noGrp="1" noChangeArrowheads="1"/>
          </p:cNvSpPr>
          <p:nvPr>
            <p:ph type="body" idx="1"/>
          </p:nvPr>
        </p:nvSpPr>
        <p:spPr/>
        <p:txBody>
          <a:bodyPr/>
          <a:lstStyle/>
          <a:p>
            <a:r>
              <a:rPr lang="en-US" altLang="en-US" dirty="0"/>
              <a:t>Generally, select ampacity from Table </a:t>
            </a:r>
            <a:r>
              <a:rPr lang="en-US" altLang="en-US" dirty="0" smtClean="0"/>
              <a:t>310.15(B)(16)</a:t>
            </a:r>
            <a:endParaRPr lang="en-US" altLang="en-US" dirty="0"/>
          </a:p>
          <a:p>
            <a:r>
              <a:rPr lang="en-US" altLang="en-US" dirty="0"/>
              <a:t>Other rules include:</a:t>
            </a:r>
          </a:p>
          <a:p>
            <a:pPr lvl="1"/>
            <a:r>
              <a:rPr lang="en-US" altLang="en-US" dirty="0"/>
              <a:t>Overcurrent protection of small conductors in 240.4(D)</a:t>
            </a:r>
          </a:p>
          <a:p>
            <a:pPr lvl="1"/>
            <a:r>
              <a:rPr lang="en-US" altLang="en-US" dirty="0" err="1"/>
              <a:t>Derating</a:t>
            </a:r>
            <a:r>
              <a:rPr lang="en-US" altLang="en-US" dirty="0"/>
              <a:t> where more than 3 current carrying conductors are bundled (see 20-conductor exception)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4"/>
          <p:cNvSpPr>
            <a:spLocks noGrp="1"/>
          </p:cNvSpPr>
          <p:nvPr>
            <p:ph type="ftr" sz="quarter" idx="11"/>
          </p:nvPr>
        </p:nvSpPr>
        <p:spPr/>
        <p:txBody>
          <a:bodyPr/>
          <a:lstStyle/>
          <a:p>
            <a:r>
              <a:rPr lang="en-US" altLang="en-US" smtClean="0"/>
              <a:t>© 2014 NACMA</a:t>
            </a:r>
            <a:endParaRPr lang="en-US" altLang="en-US"/>
          </a:p>
        </p:txBody>
      </p:sp>
      <p:sp>
        <p:nvSpPr>
          <p:cNvPr id="346114" name="Rectangle 2"/>
          <p:cNvSpPr>
            <a:spLocks noGrp="1" noChangeArrowheads="1"/>
          </p:cNvSpPr>
          <p:nvPr>
            <p:ph type="title"/>
          </p:nvPr>
        </p:nvSpPr>
        <p:spPr/>
        <p:txBody>
          <a:bodyPr/>
          <a:lstStyle/>
          <a:p>
            <a:r>
              <a:rPr lang="en-US" altLang="en-US"/>
              <a:t>Table 6.5.1 OCP &amp; Derating of Type AC Cables</a:t>
            </a:r>
          </a:p>
        </p:txBody>
      </p:sp>
      <p:graphicFrame>
        <p:nvGraphicFramePr>
          <p:cNvPr id="346155" name="Group 43"/>
          <p:cNvGraphicFramePr>
            <a:graphicFrameLocks noGrp="1"/>
          </p:cNvGraphicFramePr>
          <p:nvPr>
            <p:ph type="tbl" idx="1"/>
          </p:nvPr>
        </p:nvGraphicFramePr>
        <p:xfrm>
          <a:off x="838200" y="1905000"/>
          <a:ext cx="7848600" cy="4114800"/>
        </p:xfrm>
        <a:graphic>
          <a:graphicData uri="http://schemas.openxmlformats.org/drawingml/2006/table">
            <a:tbl>
              <a:tblPr/>
              <a:tblGrid>
                <a:gridCol w="1295400"/>
                <a:gridCol w="1295400"/>
                <a:gridCol w="1295400"/>
                <a:gridCol w="1295400"/>
                <a:gridCol w="1295400"/>
                <a:gridCol w="1371600"/>
              </a:tblGrid>
              <a:tr h="10287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1" i="0" u="none" strike="noStrike" cap="none" normalizeH="0" baseline="0" smtClean="0">
                          <a:ln>
                            <a:noFill/>
                          </a:ln>
                          <a:solidFill>
                            <a:schemeClr val="tx1"/>
                          </a:solidFill>
                          <a:effectLst/>
                          <a:latin typeface="Tahoma" pitchFamily="34" charset="0"/>
                        </a:rPr>
                        <a:t>Size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1" i="0" u="none" strike="noStrike" cap="none" normalizeH="0" baseline="0" smtClean="0">
                          <a:ln>
                            <a:noFill/>
                          </a:ln>
                          <a:solidFill>
                            <a:schemeClr val="tx1"/>
                          </a:solidFill>
                          <a:effectLst/>
                          <a:latin typeface="Tahoma" pitchFamily="34" charset="0"/>
                        </a:rPr>
                        <a:t>90°C Amps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1" i="0" u="none" strike="noStrike" cap="none" normalizeH="0" baseline="0" smtClean="0">
                          <a:ln>
                            <a:noFill/>
                          </a:ln>
                          <a:solidFill>
                            <a:schemeClr val="tx1"/>
                          </a:solidFill>
                          <a:effectLst/>
                          <a:latin typeface="Tahoma" pitchFamily="34" charset="0"/>
                        </a:rPr>
                        <a:t>Small Cndtr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1" i="0" u="none" strike="noStrike" cap="none" normalizeH="0" baseline="0" smtClean="0">
                          <a:ln>
                            <a:noFill/>
                          </a:ln>
                          <a:solidFill>
                            <a:schemeClr val="tx1"/>
                          </a:solidFill>
                          <a:effectLst/>
                          <a:latin typeface="Tahoma" pitchFamily="34" charset="0"/>
                        </a:rPr>
                        <a:t>≤ 20 wires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1" i="0" u="none" strike="noStrike" cap="none" normalizeH="0" baseline="0" smtClean="0">
                          <a:ln>
                            <a:noFill/>
                          </a:ln>
                          <a:solidFill>
                            <a:schemeClr val="tx1"/>
                          </a:solidFill>
                          <a:effectLst/>
                          <a:latin typeface="Tahoma" pitchFamily="34" charset="0"/>
                        </a:rPr>
                        <a:t>&gt; 20 wires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1" i="0" u="none" strike="noStrike" cap="none" normalizeH="0" baseline="0" smtClean="0">
                          <a:ln>
                            <a:noFill/>
                          </a:ln>
                          <a:solidFill>
                            <a:schemeClr val="tx1"/>
                          </a:solidFill>
                          <a:effectLst/>
                          <a:latin typeface="Tahoma" pitchFamily="34" charset="0"/>
                        </a:rPr>
                        <a:t>Therm Ins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14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12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18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25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10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30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47138" name="Rectangle 2"/>
          <p:cNvSpPr>
            <a:spLocks noGrp="1" noChangeArrowheads="1"/>
          </p:cNvSpPr>
          <p:nvPr>
            <p:ph type="title"/>
          </p:nvPr>
        </p:nvSpPr>
        <p:spPr/>
        <p:txBody>
          <a:bodyPr/>
          <a:lstStyle/>
          <a:p>
            <a:r>
              <a:rPr lang="en-US" altLang="en-US"/>
              <a:t>6.5.2 Type MC Cables</a:t>
            </a:r>
          </a:p>
        </p:txBody>
      </p:sp>
      <p:sp>
        <p:nvSpPr>
          <p:cNvPr id="347139" name="Rectangle 3" descr="Rectangle: Click to edit Master text styles&#10;Second level&#10;Third level&#10;Fourth level&#10;Fifth level"/>
          <p:cNvSpPr>
            <a:spLocks noGrp="1" noChangeArrowheads="1"/>
          </p:cNvSpPr>
          <p:nvPr>
            <p:ph type="body" idx="1"/>
          </p:nvPr>
        </p:nvSpPr>
        <p:spPr/>
        <p:txBody>
          <a:bodyPr/>
          <a:lstStyle/>
          <a:p>
            <a:r>
              <a:rPr lang="en-US" altLang="en-US" dirty="0"/>
              <a:t>Generally, select ampacity from Table </a:t>
            </a:r>
            <a:r>
              <a:rPr lang="en-US" altLang="en-US" dirty="0" smtClean="0"/>
              <a:t>310.15(B)(16)</a:t>
            </a:r>
            <a:endParaRPr lang="en-US" altLang="en-US" dirty="0"/>
          </a:p>
          <a:p>
            <a:r>
              <a:rPr lang="en-US" altLang="en-US" dirty="0"/>
              <a:t>Other rules include:</a:t>
            </a:r>
          </a:p>
          <a:p>
            <a:pPr lvl="1"/>
            <a:r>
              <a:rPr lang="en-US" altLang="en-US" dirty="0"/>
              <a:t>Overcurrent protection of small conductors in 240.4(D)</a:t>
            </a:r>
          </a:p>
          <a:p>
            <a:pPr lvl="1"/>
            <a:r>
              <a:rPr lang="en-US" altLang="en-US" dirty="0" err="1"/>
              <a:t>Derating</a:t>
            </a:r>
            <a:r>
              <a:rPr lang="en-US" altLang="en-US" dirty="0"/>
              <a:t> where more than 3 current carrying conductors are bundled (see 20-conductor exception)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r>
              <a:rPr lang="en-US" altLang="en-US" smtClean="0"/>
              <a:t>© 2014 NACMA</a:t>
            </a:r>
            <a:endParaRPr lang="en-US" altLang="en-US"/>
          </a:p>
        </p:txBody>
      </p:sp>
      <p:sp>
        <p:nvSpPr>
          <p:cNvPr id="348162" name="Rectangle 2"/>
          <p:cNvSpPr>
            <a:spLocks noGrp="1" noChangeArrowheads="1"/>
          </p:cNvSpPr>
          <p:nvPr>
            <p:ph type="title"/>
          </p:nvPr>
        </p:nvSpPr>
        <p:spPr/>
        <p:txBody>
          <a:bodyPr/>
          <a:lstStyle/>
          <a:p>
            <a:r>
              <a:rPr lang="en-US" altLang="en-US"/>
              <a:t>Table 6.5.2 OCP &amp; Derating of Type MC Cables</a:t>
            </a:r>
          </a:p>
        </p:txBody>
      </p:sp>
      <p:graphicFrame>
        <p:nvGraphicFramePr>
          <p:cNvPr id="348206" name="Group 46"/>
          <p:cNvGraphicFramePr>
            <a:graphicFrameLocks noGrp="1"/>
          </p:cNvGraphicFramePr>
          <p:nvPr>
            <p:ph type="tbl" idx="1"/>
          </p:nvPr>
        </p:nvGraphicFramePr>
        <p:xfrm>
          <a:off x="838200" y="1905000"/>
          <a:ext cx="7661275" cy="4114800"/>
        </p:xfrm>
        <a:graphic>
          <a:graphicData uri="http://schemas.openxmlformats.org/drawingml/2006/table">
            <a:tbl>
              <a:tblPr/>
              <a:tblGrid>
                <a:gridCol w="1295400"/>
                <a:gridCol w="1479550"/>
                <a:gridCol w="1617663"/>
                <a:gridCol w="1470025"/>
                <a:gridCol w="1798637"/>
              </a:tblGrid>
              <a:tr h="10287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1" i="0" u="none" strike="noStrike" cap="none" normalizeH="0" baseline="0" smtClean="0">
                          <a:ln>
                            <a:noFill/>
                          </a:ln>
                          <a:solidFill>
                            <a:schemeClr val="tx1"/>
                          </a:solidFill>
                          <a:effectLst/>
                          <a:latin typeface="Tahoma" pitchFamily="34" charset="0"/>
                        </a:rPr>
                        <a:t>Size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1" i="0" u="none" strike="noStrike" cap="none" normalizeH="0" baseline="0" smtClean="0">
                          <a:ln>
                            <a:noFill/>
                          </a:ln>
                          <a:solidFill>
                            <a:schemeClr val="tx1"/>
                          </a:solidFill>
                          <a:effectLst/>
                          <a:latin typeface="Tahoma" pitchFamily="34" charset="0"/>
                        </a:rPr>
                        <a:t>90°C Amps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1" i="0" u="none" strike="noStrike" cap="none" normalizeH="0" baseline="0" smtClean="0">
                          <a:ln>
                            <a:noFill/>
                          </a:ln>
                          <a:solidFill>
                            <a:schemeClr val="tx1"/>
                          </a:solidFill>
                          <a:effectLst/>
                          <a:latin typeface="Tahoma" pitchFamily="34" charset="0"/>
                        </a:rPr>
                        <a:t>Small Cndtr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1" i="0" u="none" strike="noStrike" cap="none" normalizeH="0" baseline="0" smtClean="0">
                          <a:ln>
                            <a:noFill/>
                          </a:ln>
                          <a:solidFill>
                            <a:schemeClr val="tx1"/>
                          </a:solidFill>
                          <a:effectLst/>
                          <a:latin typeface="Tahoma" pitchFamily="34" charset="0"/>
                        </a:rPr>
                        <a:t>≤ 20 wires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1" i="0" u="none" strike="noStrike" cap="none" normalizeH="0" baseline="0" smtClean="0">
                          <a:ln>
                            <a:noFill/>
                          </a:ln>
                          <a:solidFill>
                            <a:schemeClr val="tx1"/>
                          </a:solidFill>
                          <a:effectLst/>
                          <a:latin typeface="Tahoma" pitchFamily="34" charset="0"/>
                        </a:rPr>
                        <a:t>&gt; 20 wires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14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12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18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10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226306" name="Rectangle 2"/>
          <p:cNvSpPr>
            <a:spLocks noGrp="1" noChangeArrowheads="1"/>
          </p:cNvSpPr>
          <p:nvPr>
            <p:ph type="title"/>
          </p:nvPr>
        </p:nvSpPr>
        <p:spPr/>
        <p:txBody>
          <a:bodyPr/>
          <a:lstStyle/>
          <a:p>
            <a:r>
              <a:rPr lang="en-US" altLang="en-US"/>
              <a:t>3. Identification of Cables</a:t>
            </a:r>
          </a:p>
        </p:txBody>
      </p:sp>
      <p:sp>
        <p:nvSpPr>
          <p:cNvPr id="226307" name="Rectangle 3" descr="Rectangle: Click to edit Master text styles&#10;Second level&#10;Third level&#10;Fourth level&#10;Fifth level"/>
          <p:cNvSpPr>
            <a:spLocks noGrp="1" noChangeArrowheads="1"/>
          </p:cNvSpPr>
          <p:nvPr>
            <p:ph type="body" idx="1"/>
          </p:nvPr>
        </p:nvSpPr>
        <p:spPr/>
        <p:txBody>
          <a:bodyPr/>
          <a:lstStyle/>
          <a:p>
            <a:pPr marL="57150" indent="0">
              <a:buNone/>
            </a:pPr>
            <a:r>
              <a:rPr lang="en-US" altLang="en-US" sz="2800" b="1" dirty="0"/>
              <a:t>3.1 Identification</a:t>
            </a:r>
            <a:endParaRPr lang="en-US" altLang="en-US" sz="2800" dirty="0"/>
          </a:p>
          <a:p>
            <a:pPr marL="400050"/>
            <a:r>
              <a:rPr lang="en-US" altLang="en-US" sz="2400" dirty="0"/>
              <a:t>Type MC </a:t>
            </a:r>
            <a:r>
              <a:rPr lang="en-US" altLang="en-US" sz="2400" dirty="0" smtClean="0"/>
              <a:t>of the interlocked armor type and </a:t>
            </a:r>
            <a:r>
              <a:rPr lang="en-US" altLang="en-US" sz="2400" dirty="0"/>
              <a:t>AC cables may look similar on their exterior </a:t>
            </a:r>
            <a:r>
              <a:rPr lang="en-US" altLang="en-US" sz="2400" i="1" dirty="0"/>
              <a:t>(Figure 3.1)</a:t>
            </a:r>
            <a:r>
              <a:rPr lang="en-US" altLang="en-US" sz="2400" dirty="0"/>
              <a:t>. </a:t>
            </a:r>
            <a:endParaRPr lang="en-US" altLang="en-US" sz="2400" dirty="0" smtClean="0"/>
          </a:p>
          <a:p>
            <a:pPr marL="400050"/>
            <a:r>
              <a:rPr lang="en-US" altLang="en-US" sz="2400" dirty="0" smtClean="0"/>
              <a:t>It </a:t>
            </a:r>
            <a:r>
              <a:rPr lang="en-US" altLang="en-US" sz="2400" dirty="0"/>
              <a:t>is important that the proper cable be selected for installations where specific construction features or performance requirements are desired or are required in the NEC. Specific uses permitted and not permitted are identified in the following sections of this standard. Consult Table 1 for assistance in identifying cables.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49186" name="Rectangle 2"/>
          <p:cNvSpPr>
            <a:spLocks noGrp="1" noChangeArrowheads="1"/>
          </p:cNvSpPr>
          <p:nvPr>
            <p:ph type="title"/>
          </p:nvPr>
        </p:nvSpPr>
        <p:spPr/>
        <p:txBody>
          <a:bodyPr/>
          <a:lstStyle/>
          <a:p>
            <a:r>
              <a:rPr lang="en-US" altLang="en-US"/>
              <a:t>6.6 Fishing Cables</a:t>
            </a:r>
          </a:p>
        </p:txBody>
      </p:sp>
      <p:sp>
        <p:nvSpPr>
          <p:cNvPr id="349187"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800" dirty="0"/>
              <a:t>Type AC and MC cables are well suited for fishing</a:t>
            </a:r>
          </a:p>
          <a:p>
            <a:pPr>
              <a:lnSpc>
                <a:spcPct val="90000"/>
              </a:lnSpc>
            </a:pPr>
            <a:r>
              <a:rPr lang="en-US" altLang="en-US" sz="2800" dirty="0"/>
              <a:t>Carefully plan procedures keeping building construction methods in mind</a:t>
            </a:r>
          </a:p>
          <a:p>
            <a:pPr>
              <a:lnSpc>
                <a:spcPct val="90000"/>
              </a:lnSpc>
            </a:pPr>
            <a:r>
              <a:rPr lang="en-US" altLang="en-US" sz="2800" dirty="0"/>
              <a:t>Access holes may have to be cut</a:t>
            </a:r>
          </a:p>
          <a:p>
            <a:pPr>
              <a:lnSpc>
                <a:spcPct val="90000"/>
              </a:lnSpc>
            </a:pPr>
            <a:r>
              <a:rPr lang="en-US" altLang="en-US" sz="2800" dirty="0"/>
              <a:t>“Old work” boxes can be used to good advantage</a:t>
            </a:r>
          </a:p>
          <a:p>
            <a:pPr>
              <a:lnSpc>
                <a:spcPct val="90000"/>
              </a:lnSpc>
            </a:pPr>
            <a:r>
              <a:rPr lang="en-US" altLang="en-US" sz="2800" dirty="0"/>
              <a:t>Caution on </a:t>
            </a:r>
            <a:r>
              <a:rPr lang="en-US" altLang="en-US" sz="2800" dirty="0" smtClean="0"/>
              <a:t>supporting luminaires (lighting fixtures) </a:t>
            </a:r>
            <a:r>
              <a:rPr lang="en-US" altLang="en-US" sz="2800" dirty="0"/>
              <a:t>from “old work” boxes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50210" name="Rectangle 2"/>
          <p:cNvSpPr>
            <a:spLocks noGrp="1" noChangeArrowheads="1"/>
          </p:cNvSpPr>
          <p:nvPr>
            <p:ph type="title"/>
          </p:nvPr>
        </p:nvSpPr>
        <p:spPr/>
        <p:txBody>
          <a:bodyPr/>
          <a:lstStyle/>
          <a:p>
            <a:r>
              <a:rPr lang="en-US" altLang="en-US"/>
              <a:t>6.7 Installing Cables Through Fire-Rated Members</a:t>
            </a:r>
          </a:p>
        </p:txBody>
      </p:sp>
      <p:sp>
        <p:nvSpPr>
          <p:cNvPr id="350211" name="Rectangle 3" descr="Rectangle: Click to edit Master text styles&#10;Second level&#10;Third level&#10;Fourth level&#10;Fifth level"/>
          <p:cNvSpPr>
            <a:spLocks noGrp="1" noChangeArrowheads="1"/>
          </p:cNvSpPr>
          <p:nvPr>
            <p:ph type="body" idx="1"/>
          </p:nvPr>
        </p:nvSpPr>
        <p:spPr/>
        <p:txBody>
          <a:bodyPr/>
          <a:lstStyle/>
          <a:p>
            <a:r>
              <a:rPr lang="en-US" altLang="en-US" sz="2800"/>
              <a:t>Walls, floors and ceilings at times have a fire-resistance rating</a:t>
            </a:r>
          </a:p>
          <a:p>
            <a:r>
              <a:rPr lang="en-US" altLang="en-US" sz="2800"/>
              <a:t>Procedures must be followed so installation of cables does not reduce the rating.</a:t>
            </a:r>
          </a:p>
          <a:p>
            <a:r>
              <a:rPr lang="en-US" altLang="en-US" sz="2800"/>
              <a:t>Various compounds or methods are available for sealing penetrations</a:t>
            </a:r>
          </a:p>
          <a:p>
            <a:r>
              <a:rPr lang="en-US" altLang="en-US" sz="2800"/>
              <a:t>Fire-rated assemblies are classified in the UL Fire Resistance Directory</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ltLang="en-US" smtClean="0"/>
              <a:t>© 2014 NACMA</a:t>
            </a:r>
            <a:endParaRPr lang="en-US" altLang="en-US"/>
          </a:p>
        </p:txBody>
      </p:sp>
      <p:pic>
        <p:nvPicPr>
          <p:cNvPr id="351234" name="Picture 2" descr="P82301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52258" name="Rectangle 2"/>
          <p:cNvSpPr>
            <a:spLocks noGrp="1" noChangeArrowheads="1"/>
          </p:cNvSpPr>
          <p:nvPr>
            <p:ph type="title"/>
          </p:nvPr>
        </p:nvSpPr>
        <p:spPr/>
        <p:txBody>
          <a:bodyPr/>
          <a:lstStyle/>
          <a:p>
            <a:r>
              <a:rPr lang="en-US" altLang="en-US" dirty="0"/>
              <a:t>7.1 </a:t>
            </a:r>
            <a:r>
              <a:rPr lang="en-US" altLang="en-US" dirty="0" smtClean="0"/>
              <a:t>Type AC </a:t>
            </a:r>
            <a:r>
              <a:rPr lang="en-US" altLang="en-US" dirty="0"/>
              <a:t>Cables, Boxes and Fittings</a:t>
            </a:r>
          </a:p>
        </p:txBody>
      </p:sp>
      <p:sp>
        <p:nvSpPr>
          <p:cNvPr id="352259" name="Rectangle 3" descr="Rectangle: Click to edit Master text styles&#10;Second level&#10;Third level&#10;Fourth level&#10;Fifth level"/>
          <p:cNvSpPr>
            <a:spLocks noGrp="1" noChangeArrowheads="1"/>
          </p:cNvSpPr>
          <p:nvPr>
            <p:ph type="body" idx="1"/>
          </p:nvPr>
        </p:nvSpPr>
        <p:spPr/>
        <p:txBody>
          <a:bodyPr/>
          <a:lstStyle/>
          <a:p>
            <a:r>
              <a:rPr lang="en-US" altLang="en-US" sz="2800" dirty="0"/>
              <a:t>Cable splices and terminations must be made in a box or other suitable fitting</a:t>
            </a:r>
          </a:p>
          <a:p>
            <a:r>
              <a:rPr lang="en-US" altLang="en-US" sz="2800" dirty="0"/>
              <a:t>Connectors </a:t>
            </a:r>
            <a:r>
              <a:rPr lang="en-US" altLang="en-US" sz="2800" dirty="0" smtClean="0"/>
              <a:t>or fittings must </a:t>
            </a:r>
            <a:r>
              <a:rPr lang="en-US" altLang="en-US" sz="2800" dirty="0"/>
              <a:t>protect conductors from </a:t>
            </a:r>
            <a:r>
              <a:rPr lang="en-US" altLang="en-US" sz="2800" dirty="0" smtClean="0"/>
              <a:t>abrasion unless the design of the outlet box or fitting provides the required protection. </a:t>
            </a:r>
            <a:endParaRPr lang="en-US" altLang="en-US" sz="2800" dirty="0"/>
          </a:p>
          <a:p>
            <a:r>
              <a:rPr lang="en-US" altLang="en-US" sz="2800" dirty="0"/>
              <a:t>Fittings with direct-bearing screws are suitable for steel armor only</a:t>
            </a:r>
          </a:p>
          <a:p>
            <a:r>
              <a:rPr lang="en-US" altLang="en-US" sz="2800" dirty="0"/>
              <a:t>Insulating bushings are required</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53282" name="Rectangle 2"/>
          <p:cNvSpPr>
            <a:spLocks noGrp="1" noChangeArrowheads="1"/>
          </p:cNvSpPr>
          <p:nvPr>
            <p:ph type="title"/>
          </p:nvPr>
        </p:nvSpPr>
        <p:spPr/>
        <p:txBody>
          <a:bodyPr/>
          <a:lstStyle/>
          <a:p>
            <a:r>
              <a:rPr lang="en-US" altLang="en-US"/>
              <a:t>7.2 Isolated Equipment Grounding </a:t>
            </a:r>
          </a:p>
        </p:txBody>
      </p:sp>
      <p:sp>
        <p:nvSpPr>
          <p:cNvPr id="353283" name="Rectangle 3" descr="Rectangle: Click to edit Master text styles&#10;Second level&#10;Third level&#10;Fourth level&#10;Fifth level"/>
          <p:cNvSpPr>
            <a:spLocks noGrp="1" noChangeArrowheads="1"/>
          </p:cNvSpPr>
          <p:nvPr>
            <p:ph type="body" idx="1"/>
          </p:nvPr>
        </p:nvSpPr>
        <p:spPr/>
        <p:txBody>
          <a:bodyPr/>
          <a:lstStyle/>
          <a:p>
            <a:r>
              <a:rPr lang="en-US" altLang="en-US" dirty="0"/>
              <a:t>Type AC cable with an insulated equipment grounding conductor is suitable for isolated grounding circuits</a:t>
            </a:r>
          </a:p>
          <a:p>
            <a:r>
              <a:rPr lang="en-US" altLang="en-US" dirty="0"/>
              <a:t>Armor provides one path and insulated conductor provides the second</a:t>
            </a:r>
          </a:p>
          <a:p>
            <a:r>
              <a:rPr lang="en-US" altLang="en-US" dirty="0"/>
              <a:t>Isolated equipment grounding conductor must be terminated properly</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54306" name="Rectangle 2"/>
          <p:cNvSpPr>
            <a:spLocks noGrp="1" noChangeArrowheads="1"/>
          </p:cNvSpPr>
          <p:nvPr>
            <p:ph type="title"/>
          </p:nvPr>
        </p:nvSpPr>
        <p:spPr/>
        <p:txBody>
          <a:bodyPr/>
          <a:lstStyle/>
          <a:p>
            <a:r>
              <a:rPr lang="en-US" altLang="en-US"/>
              <a:t>7.3 Health Care Facilities</a:t>
            </a:r>
          </a:p>
        </p:txBody>
      </p:sp>
      <p:sp>
        <p:nvSpPr>
          <p:cNvPr id="354307" name="Rectangle 3" descr="Rectangle: Click to edit Master text styles&#10;Second level&#10;Third level&#10;Fourth level&#10;Fifth level"/>
          <p:cNvSpPr>
            <a:spLocks noGrp="1" noChangeArrowheads="1"/>
          </p:cNvSpPr>
          <p:nvPr>
            <p:ph type="body" idx="1"/>
          </p:nvPr>
        </p:nvSpPr>
        <p:spPr/>
        <p:txBody>
          <a:bodyPr/>
          <a:lstStyle/>
          <a:p>
            <a:r>
              <a:rPr lang="en-US" altLang="en-US" sz="2800"/>
              <a:t>Two independent ground-fault return paths must be provided in patient care areas</a:t>
            </a:r>
          </a:p>
          <a:p>
            <a:pPr lvl="1"/>
            <a:r>
              <a:rPr lang="en-US" altLang="en-US" sz="2400"/>
              <a:t>One by wiring method</a:t>
            </a:r>
          </a:p>
          <a:p>
            <a:pPr lvl="1"/>
            <a:r>
              <a:rPr lang="en-US" altLang="en-US" sz="2400"/>
              <a:t>Second by insulated copper equipment grounding conductor </a:t>
            </a:r>
          </a:p>
          <a:p>
            <a:r>
              <a:rPr lang="en-US" altLang="en-US" sz="2800"/>
              <a:t>Armor of Type AC cable provides the first path and insulated equipment grounding conductor provides the second path</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55330" name="Rectangle 2"/>
          <p:cNvSpPr>
            <a:spLocks noGrp="1" noChangeArrowheads="1"/>
          </p:cNvSpPr>
          <p:nvPr>
            <p:ph type="title"/>
          </p:nvPr>
        </p:nvSpPr>
        <p:spPr/>
        <p:txBody>
          <a:bodyPr/>
          <a:lstStyle/>
          <a:p>
            <a:r>
              <a:rPr lang="en-US" altLang="en-US"/>
              <a:t>7.3.1 Emergency Systems in Health Care Facilities</a:t>
            </a:r>
          </a:p>
        </p:txBody>
      </p:sp>
      <p:sp>
        <p:nvSpPr>
          <p:cNvPr id="355331"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800"/>
              <a:t>Type AC cable is not generally permitted for emergency system circuits in facilities with critical care areas</a:t>
            </a:r>
          </a:p>
          <a:p>
            <a:pPr>
              <a:lnSpc>
                <a:spcPct val="90000"/>
              </a:lnSpc>
            </a:pPr>
            <a:r>
              <a:rPr lang="en-US" altLang="en-US" sz="2800"/>
              <a:t>No similar rule for other health care facilities</a:t>
            </a:r>
          </a:p>
          <a:p>
            <a:pPr>
              <a:lnSpc>
                <a:spcPct val="90000"/>
              </a:lnSpc>
            </a:pPr>
            <a:r>
              <a:rPr lang="en-US" altLang="en-US" sz="2800"/>
              <a:t>Type AC cables are permitted for emergency system wiring where: </a:t>
            </a:r>
          </a:p>
          <a:p>
            <a:pPr lvl="1">
              <a:lnSpc>
                <a:spcPct val="90000"/>
              </a:lnSpc>
            </a:pPr>
            <a:r>
              <a:rPr lang="en-US" altLang="en-US" sz="2400"/>
              <a:t>Used in prefabricated medical headwalls</a:t>
            </a:r>
          </a:p>
          <a:p>
            <a:pPr lvl="1">
              <a:lnSpc>
                <a:spcPct val="90000"/>
              </a:lnSpc>
            </a:pPr>
            <a:r>
              <a:rPr lang="en-US" altLang="en-US" sz="2400"/>
              <a:t>Used in listed office furnishings</a:t>
            </a:r>
          </a:p>
          <a:p>
            <a:pPr lvl="1">
              <a:lnSpc>
                <a:spcPct val="90000"/>
              </a:lnSpc>
            </a:pPr>
            <a:r>
              <a:rPr lang="en-US" altLang="en-US" sz="2400"/>
              <a:t>Fished into existing walls or ceilings</a:t>
            </a:r>
          </a:p>
          <a:p>
            <a:pPr lvl="1">
              <a:lnSpc>
                <a:spcPct val="90000"/>
              </a:lnSpc>
            </a:pPr>
            <a:r>
              <a:rPr lang="en-US" altLang="en-US" sz="2400"/>
              <a:t>Where necessary for flexible connections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ltLang="en-US" smtClean="0"/>
              <a:t>© 2014 NACMA</a:t>
            </a:r>
            <a:endParaRPr lang="en-US" altLang="en-US"/>
          </a:p>
        </p:txBody>
      </p:sp>
      <p:pic>
        <p:nvPicPr>
          <p:cNvPr id="356354" name="Picture 2" descr="DSCN07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6355" name="Text Box 3"/>
          <p:cNvSpPr txBox="1">
            <a:spLocks noChangeArrowheads="1"/>
          </p:cNvSpPr>
          <p:nvPr/>
        </p:nvSpPr>
        <p:spPr bwMode="auto">
          <a:xfrm>
            <a:off x="3722688" y="1252538"/>
            <a:ext cx="16700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0"/>
              <a:t>Aluminum bond wire</a:t>
            </a:r>
          </a:p>
        </p:txBody>
      </p:sp>
      <p:sp>
        <p:nvSpPr>
          <p:cNvPr id="356356" name="Text Box 4"/>
          <p:cNvSpPr txBox="1">
            <a:spLocks noChangeArrowheads="1"/>
          </p:cNvSpPr>
          <p:nvPr/>
        </p:nvSpPr>
        <p:spPr bwMode="auto">
          <a:xfrm>
            <a:off x="6451600" y="1023938"/>
            <a:ext cx="14208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i="0"/>
              <a:t>Black insulated wire</a:t>
            </a:r>
          </a:p>
        </p:txBody>
      </p:sp>
      <p:sp>
        <p:nvSpPr>
          <p:cNvPr id="356357" name="Text Box 5"/>
          <p:cNvSpPr txBox="1">
            <a:spLocks noChangeArrowheads="1"/>
          </p:cNvSpPr>
          <p:nvPr/>
        </p:nvSpPr>
        <p:spPr bwMode="auto">
          <a:xfrm>
            <a:off x="7132638" y="2462213"/>
            <a:ext cx="14208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i="0"/>
              <a:t>White insulated wire</a:t>
            </a:r>
          </a:p>
        </p:txBody>
      </p:sp>
      <p:sp>
        <p:nvSpPr>
          <p:cNvPr id="356358" name="Text Box 6"/>
          <p:cNvSpPr txBox="1">
            <a:spLocks noChangeArrowheads="1"/>
          </p:cNvSpPr>
          <p:nvPr/>
        </p:nvSpPr>
        <p:spPr bwMode="auto">
          <a:xfrm>
            <a:off x="4799013" y="4900613"/>
            <a:ext cx="24923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0"/>
              <a:t>Green insulated wire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57378" name="Rectangle 2"/>
          <p:cNvSpPr>
            <a:spLocks noGrp="1" noChangeArrowheads="1"/>
          </p:cNvSpPr>
          <p:nvPr>
            <p:ph type="title"/>
          </p:nvPr>
        </p:nvSpPr>
        <p:spPr/>
        <p:txBody>
          <a:bodyPr/>
          <a:lstStyle/>
          <a:p>
            <a:r>
              <a:rPr lang="en-US" altLang="en-US" dirty="0"/>
              <a:t>8.1 </a:t>
            </a:r>
            <a:r>
              <a:rPr lang="en-US" altLang="en-US" dirty="0" smtClean="0"/>
              <a:t>Type MC </a:t>
            </a:r>
            <a:r>
              <a:rPr lang="en-US" altLang="en-US" dirty="0"/>
              <a:t>Cable, Boxes and Fittings</a:t>
            </a:r>
          </a:p>
        </p:txBody>
      </p:sp>
      <p:sp>
        <p:nvSpPr>
          <p:cNvPr id="357379" name="Rectangle 3" descr="Rectangle: Click to edit Master text styles&#10;Second level&#10;Third level&#10;Fourth level&#10;Fifth level"/>
          <p:cNvSpPr>
            <a:spLocks noGrp="1" noChangeArrowheads="1"/>
          </p:cNvSpPr>
          <p:nvPr>
            <p:ph type="body" idx="1"/>
          </p:nvPr>
        </p:nvSpPr>
        <p:spPr/>
        <p:txBody>
          <a:bodyPr/>
          <a:lstStyle/>
          <a:p>
            <a:r>
              <a:rPr lang="en-US" altLang="en-US" sz="2800" dirty="0"/>
              <a:t>Cable splices and terminations must be made in a box or other suitable fitting</a:t>
            </a:r>
          </a:p>
          <a:p>
            <a:r>
              <a:rPr lang="en-US" altLang="en-US" sz="2800" dirty="0" smtClean="0"/>
              <a:t>Connectors or fittings must protect conductors from abrasion unless the design of the outlet box or fitting provides the required protection. </a:t>
            </a:r>
          </a:p>
          <a:p>
            <a:r>
              <a:rPr lang="en-US" altLang="en-US" sz="2800" dirty="0" smtClean="0"/>
              <a:t>Fittings </a:t>
            </a:r>
            <a:r>
              <a:rPr lang="en-US" altLang="en-US" sz="2800" dirty="0"/>
              <a:t>with direct-bearing screws are suitable for steel armor only</a:t>
            </a:r>
          </a:p>
          <a:p>
            <a:r>
              <a:rPr lang="en-US" altLang="en-US" sz="2800" dirty="0"/>
              <a:t>Insulating bushings are not required</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58402" name="Rectangle 2"/>
          <p:cNvSpPr>
            <a:spLocks noGrp="1" noChangeArrowheads="1"/>
          </p:cNvSpPr>
          <p:nvPr>
            <p:ph type="title"/>
          </p:nvPr>
        </p:nvSpPr>
        <p:spPr/>
        <p:txBody>
          <a:bodyPr/>
          <a:lstStyle/>
          <a:p>
            <a:r>
              <a:rPr lang="en-US" altLang="en-US"/>
              <a:t>8.2 Isolated Equipment Grounding </a:t>
            </a:r>
          </a:p>
        </p:txBody>
      </p:sp>
      <p:sp>
        <p:nvSpPr>
          <p:cNvPr id="358403" name="Rectangle 3" descr="Rectangle: Click to edit Master text styles&#10;Second level&#10;Third level&#10;Fourth level&#10;Fifth level"/>
          <p:cNvSpPr>
            <a:spLocks noGrp="1" noChangeArrowheads="1"/>
          </p:cNvSpPr>
          <p:nvPr>
            <p:ph type="body" idx="1"/>
          </p:nvPr>
        </p:nvSpPr>
        <p:spPr/>
        <p:txBody>
          <a:bodyPr/>
          <a:lstStyle/>
          <a:p>
            <a:r>
              <a:rPr lang="en-US" altLang="en-US" sz="2800"/>
              <a:t>Type MC cable of smooth or corrugated armor type with an insulated equipment grounding conductor is suitable for isolated grounding circuits</a:t>
            </a:r>
          </a:p>
          <a:p>
            <a:r>
              <a:rPr lang="en-US" altLang="en-US" sz="2800"/>
              <a:t>MC cable with spiral interlocked armor requires two insulated equipment grounding conductors</a:t>
            </a:r>
          </a:p>
          <a:p>
            <a:r>
              <a:rPr lang="en-US" altLang="en-US" sz="2800"/>
              <a:t>Isolated equipment grounding conductor must be terminated properly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ltLang="en-US" smtClean="0"/>
              <a:t>© 2014 NACMA</a:t>
            </a:r>
            <a:endParaRPr lang="en-US" altLang="en-US"/>
          </a:p>
        </p:txBody>
      </p:sp>
      <p:pic>
        <p:nvPicPr>
          <p:cNvPr id="541702" name="Picture 6" descr="DSCN07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541703" name="Text Box 7"/>
          <p:cNvSpPr txBox="1">
            <a:spLocks noChangeArrowheads="1"/>
          </p:cNvSpPr>
          <p:nvPr/>
        </p:nvSpPr>
        <p:spPr bwMode="auto">
          <a:xfrm>
            <a:off x="6661150" y="1441450"/>
            <a:ext cx="1368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0">
                <a:solidFill>
                  <a:srgbClr val="000099"/>
                </a:solidFill>
              </a:rPr>
              <a:t>Type AC Cable</a:t>
            </a:r>
          </a:p>
        </p:txBody>
      </p:sp>
      <p:sp>
        <p:nvSpPr>
          <p:cNvPr id="541704" name="Text Box 8"/>
          <p:cNvSpPr txBox="1">
            <a:spLocks noChangeArrowheads="1"/>
          </p:cNvSpPr>
          <p:nvPr/>
        </p:nvSpPr>
        <p:spPr bwMode="auto">
          <a:xfrm>
            <a:off x="6661150" y="4210050"/>
            <a:ext cx="1368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0">
                <a:solidFill>
                  <a:srgbClr val="000099"/>
                </a:solidFill>
              </a:rPr>
              <a:t>Type MC Cable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59426" name="Rectangle 2"/>
          <p:cNvSpPr>
            <a:spLocks noGrp="1" noChangeArrowheads="1"/>
          </p:cNvSpPr>
          <p:nvPr>
            <p:ph type="title"/>
          </p:nvPr>
        </p:nvSpPr>
        <p:spPr/>
        <p:txBody>
          <a:bodyPr/>
          <a:lstStyle/>
          <a:p>
            <a:r>
              <a:rPr lang="en-US" altLang="en-US"/>
              <a:t>8.3 Health Care Facilities</a:t>
            </a:r>
          </a:p>
        </p:txBody>
      </p:sp>
      <p:sp>
        <p:nvSpPr>
          <p:cNvPr id="359427" name="Rectangle 3" descr="Rectangle: Click to edit Master text styles&#10;Second level&#10;Third level&#10;Fourth level&#10;Fifth level"/>
          <p:cNvSpPr>
            <a:spLocks noGrp="1" noChangeArrowheads="1"/>
          </p:cNvSpPr>
          <p:nvPr>
            <p:ph type="body" idx="1"/>
          </p:nvPr>
        </p:nvSpPr>
        <p:spPr/>
        <p:txBody>
          <a:bodyPr/>
          <a:lstStyle/>
          <a:p>
            <a:r>
              <a:rPr lang="en-US" altLang="en-US" sz="2800"/>
              <a:t>Two independent ground-fault return paths must be provided in patient care areas</a:t>
            </a:r>
          </a:p>
          <a:p>
            <a:pPr lvl="1"/>
            <a:r>
              <a:rPr lang="en-US" altLang="en-US" sz="2400"/>
              <a:t>One by wiring method</a:t>
            </a:r>
          </a:p>
          <a:p>
            <a:pPr lvl="1"/>
            <a:r>
              <a:rPr lang="en-US" altLang="en-US" sz="2400"/>
              <a:t>Second by insulated copper equipment grounding conductor </a:t>
            </a:r>
          </a:p>
          <a:p>
            <a:r>
              <a:rPr lang="en-US" altLang="en-US" sz="2800"/>
              <a:t>Armor of the smooth tube or corrugated armor Type MC cable provides the first path and insulated equipment grounding conductor provides the second path</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360450" name="Rectangle 2"/>
          <p:cNvSpPr>
            <a:spLocks noGrp="1" noChangeArrowheads="1"/>
          </p:cNvSpPr>
          <p:nvPr>
            <p:ph type="title"/>
          </p:nvPr>
        </p:nvSpPr>
        <p:spPr/>
        <p:txBody>
          <a:bodyPr/>
          <a:lstStyle/>
          <a:p>
            <a:r>
              <a:rPr lang="en-US" altLang="en-US"/>
              <a:t>8.3.1 Emergency Systems in Health Care Facilities</a:t>
            </a:r>
          </a:p>
        </p:txBody>
      </p:sp>
      <p:sp>
        <p:nvSpPr>
          <p:cNvPr id="360451"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400" dirty="0" smtClean="0"/>
              <a:t>See Table 8.3 for identification of Type </a:t>
            </a:r>
            <a:r>
              <a:rPr lang="en-US" altLang="en-US" sz="2400" dirty="0"/>
              <a:t>MC cable </a:t>
            </a:r>
            <a:r>
              <a:rPr lang="en-US" altLang="en-US" sz="2400" dirty="0" smtClean="0"/>
              <a:t>permitted </a:t>
            </a:r>
            <a:r>
              <a:rPr lang="en-US" altLang="en-US" sz="2400" dirty="0"/>
              <a:t>for emergency system circuits in </a:t>
            </a:r>
            <a:r>
              <a:rPr lang="en-US" altLang="en-US" sz="2400" dirty="0" smtClean="0"/>
              <a:t>hospitals and other facilities </a:t>
            </a:r>
            <a:r>
              <a:rPr lang="en-US" altLang="en-US" sz="2400" dirty="0"/>
              <a:t>with critical care areas or for circuits serving patient care areas</a:t>
            </a:r>
          </a:p>
          <a:p>
            <a:pPr>
              <a:lnSpc>
                <a:spcPct val="90000"/>
              </a:lnSpc>
            </a:pPr>
            <a:r>
              <a:rPr lang="en-US" altLang="en-US" sz="2400" dirty="0"/>
              <a:t>Type MC cables are permitted for emergency system wiring where: </a:t>
            </a:r>
          </a:p>
          <a:p>
            <a:pPr lvl="1">
              <a:lnSpc>
                <a:spcPct val="90000"/>
              </a:lnSpc>
            </a:pPr>
            <a:r>
              <a:rPr lang="en-US" altLang="en-US" sz="2000" dirty="0"/>
              <a:t>Used in prefabricated medical headwalls</a:t>
            </a:r>
          </a:p>
          <a:p>
            <a:pPr lvl="1">
              <a:lnSpc>
                <a:spcPct val="90000"/>
              </a:lnSpc>
            </a:pPr>
            <a:r>
              <a:rPr lang="en-US" altLang="en-US" sz="2000" dirty="0"/>
              <a:t>Used in listed office furnishings</a:t>
            </a:r>
          </a:p>
          <a:p>
            <a:pPr lvl="1">
              <a:lnSpc>
                <a:spcPct val="90000"/>
              </a:lnSpc>
            </a:pPr>
            <a:r>
              <a:rPr lang="en-US" altLang="en-US" sz="2000" dirty="0"/>
              <a:t>Fished into existing walls or ceilings</a:t>
            </a:r>
          </a:p>
          <a:p>
            <a:pPr lvl="1">
              <a:lnSpc>
                <a:spcPct val="90000"/>
              </a:lnSpc>
            </a:pPr>
            <a:r>
              <a:rPr lang="en-US" altLang="en-US" sz="2000" dirty="0"/>
              <a:t>Where necessary for flexible connections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8.3 Type MC Cable in Patient Care Areas of HCFs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0094404"/>
              </p:ext>
            </p:extLst>
          </p:nvPr>
        </p:nvGraphicFramePr>
        <p:xfrm>
          <a:off x="838200" y="1905000"/>
          <a:ext cx="7772400" cy="4455160"/>
        </p:xfrm>
        <a:graphic>
          <a:graphicData uri="http://schemas.openxmlformats.org/drawingml/2006/table">
            <a:tbl>
              <a:tblPr firstRow="1" bandRow="1">
                <a:tableStyleId>{073A0DAA-6AF3-43AB-8588-CEC1D06C72B9}</a:tableStyleId>
              </a:tblPr>
              <a:tblGrid>
                <a:gridCol w="1016000"/>
                <a:gridCol w="2489200"/>
                <a:gridCol w="1689100"/>
                <a:gridCol w="1023620"/>
                <a:gridCol w="1554480"/>
              </a:tblGrid>
              <a:tr h="370840">
                <a:tc rowSpan="2">
                  <a:txBody>
                    <a:bodyPr/>
                    <a:lstStyle/>
                    <a:p>
                      <a:pPr algn="ctr"/>
                      <a:r>
                        <a:rPr lang="en-US" dirty="0" smtClean="0"/>
                        <a:t>Type of MC Cable</a:t>
                      </a:r>
                      <a:endParaRPr lang="en-US" dirty="0"/>
                    </a:p>
                  </a:txBody>
                  <a:tcPr/>
                </a:tc>
                <a:tc rowSpan="2">
                  <a:txBody>
                    <a:bodyPr/>
                    <a:lstStyle/>
                    <a:p>
                      <a:pPr algn="ctr"/>
                      <a:r>
                        <a:rPr lang="en-US" dirty="0" smtClean="0"/>
                        <a:t>Equipment Grounding Paths</a:t>
                      </a:r>
                      <a:r>
                        <a:rPr lang="en-US" baseline="0" dirty="0" smtClean="0"/>
                        <a:t> </a:t>
                      </a:r>
                      <a:endParaRPr lang="en-US" dirty="0"/>
                    </a:p>
                  </a:txBody>
                  <a:tcPr/>
                </a:tc>
                <a:tc rowSpan="2">
                  <a:txBody>
                    <a:bodyPr/>
                    <a:lstStyle/>
                    <a:p>
                      <a:pPr algn="ctr"/>
                      <a:r>
                        <a:rPr lang="en-US" dirty="0" smtClean="0"/>
                        <a:t>Permitted in Other than Patient Care Areas</a:t>
                      </a:r>
                      <a:endParaRPr lang="en-US" dirty="0"/>
                    </a:p>
                  </a:txBody>
                  <a:tcPr/>
                </a:tc>
                <a:tc gridSpan="2">
                  <a:txBody>
                    <a:bodyPr/>
                    <a:lstStyle/>
                    <a:p>
                      <a:pPr algn="ctr"/>
                      <a:r>
                        <a:rPr lang="en-US" dirty="0" smtClean="0"/>
                        <a:t>Permitted for Patient Care Area Branch Circuits for:</a:t>
                      </a:r>
                      <a:endParaRPr lang="en-US" dirty="0"/>
                    </a:p>
                  </a:txBody>
                  <a:tcPr/>
                </a:tc>
                <a:tc hMerge="1">
                  <a:txBody>
                    <a:bodyPr/>
                    <a:lstStyle/>
                    <a:p>
                      <a:endParaRPr lang="en-US" dirty="0"/>
                    </a:p>
                  </a:txBody>
                  <a:tcPr/>
                </a:tc>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ctr"/>
                      <a:r>
                        <a:rPr lang="en-US" dirty="0" smtClean="0"/>
                        <a:t>Normal</a:t>
                      </a:r>
                      <a:endParaRPr lang="en-US" dirty="0"/>
                    </a:p>
                  </a:txBody>
                  <a:tcPr/>
                </a:tc>
                <a:tc>
                  <a:txBody>
                    <a:bodyPr/>
                    <a:lstStyle/>
                    <a:p>
                      <a:pPr algn="ctr"/>
                      <a:r>
                        <a:rPr lang="en-US" dirty="0" smtClean="0"/>
                        <a:t>Critical/Life Safety</a:t>
                      </a:r>
                      <a:endParaRPr lang="en-US" dirty="0"/>
                    </a:p>
                  </a:txBody>
                  <a:tcPr/>
                </a:tc>
              </a:tr>
              <a:tr h="370840">
                <a:tc>
                  <a:txBody>
                    <a:bodyPr/>
                    <a:lstStyle/>
                    <a:p>
                      <a:r>
                        <a:rPr lang="en-US" sz="1400" dirty="0" smtClean="0"/>
                        <a:t>MCI</a:t>
                      </a:r>
                      <a:endParaRPr lang="en-US" sz="1400" dirty="0"/>
                    </a:p>
                  </a:txBody>
                  <a:tcPr/>
                </a:tc>
                <a:tc>
                  <a:txBody>
                    <a:bodyPr/>
                    <a:lstStyle/>
                    <a:p>
                      <a:r>
                        <a:rPr lang="en-US" sz="1400" dirty="0" smtClean="0"/>
                        <a:t>1. Bare or insulated equipment grounding conductor</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No</a:t>
                      </a:r>
                      <a:endParaRPr lang="en-US" sz="1400" dirty="0"/>
                    </a:p>
                  </a:txBody>
                  <a:tcPr/>
                </a:tc>
                <a:tc>
                  <a:txBody>
                    <a:bodyPr/>
                    <a:lstStyle/>
                    <a:p>
                      <a:pPr algn="ctr"/>
                      <a:r>
                        <a:rPr lang="en-US" sz="1400" dirty="0" smtClean="0"/>
                        <a:t>No</a:t>
                      </a:r>
                      <a:endParaRPr lang="en-US" sz="1400" dirty="0"/>
                    </a:p>
                  </a:txBody>
                  <a:tcPr/>
                </a:tc>
              </a:tr>
              <a:tr h="370840">
                <a:tc>
                  <a:txBody>
                    <a:bodyPr/>
                    <a:lstStyle/>
                    <a:p>
                      <a:r>
                        <a:rPr lang="en-US" sz="1400" dirty="0" smtClean="0"/>
                        <a:t>(MCI-A)</a:t>
                      </a:r>
                      <a:endParaRPr lang="en-US" sz="1400" dirty="0"/>
                    </a:p>
                  </a:txBody>
                  <a:tcPr/>
                </a:tc>
                <a:tc>
                  <a:txBody>
                    <a:bodyPr/>
                    <a:lstStyle/>
                    <a:p>
                      <a:pPr marL="342900" indent="-342900">
                        <a:buAutoNum type="arabicPeriod"/>
                      </a:pPr>
                      <a:r>
                        <a:rPr lang="en-US" sz="1400" dirty="0" smtClean="0"/>
                        <a:t>Metal armor with full-size aluminum grounding/bonding conductor</a:t>
                      </a:r>
                    </a:p>
                    <a:p>
                      <a:pPr marL="342900" indent="-342900">
                        <a:buAutoNum type="arabicPeriod"/>
                      </a:pPr>
                      <a:r>
                        <a:rPr lang="en-US" sz="1400" dirty="0" smtClean="0"/>
                        <a:t>Insulated</a:t>
                      </a:r>
                      <a:r>
                        <a:rPr lang="en-US" sz="1400" baseline="0" dirty="0" smtClean="0"/>
                        <a:t> copper equipment grounding conductor not smaller than 12 AWG</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Yes</a:t>
                      </a:r>
                      <a:endParaRPr lang="en-US" sz="1400" dirty="0"/>
                    </a:p>
                  </a:txBody>
                  <a:tcPr/>
                </a:tc>
              </a:tr>
              <a:tr h="370840">
                <a:tc gridSpan="5">
                  <a:txBody>
                    <a:bodyPr/>
                    <a:lstStyle/>
                    <a:p>
                      <a:r>
                        <a:rPr lang="en-US" dirty="0" smtClean="0"/>
                        <a:t>See remainder of Table 8.3</a:t>
                      </a:r>
                      <a:r>
                        <a:rPr lang="en-US" baseline="0" dirty="0" smtClean="0"/>
                        <a:t> on Page 27</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4" name="Footer Placeholder 3"/>
          <p:cNvSpPr>
            <a:spLocks noGrp="1"/>
          </p:cNvSpPr>
          <p:nvPr>
            <p:ph type="ftr" sz="quarter" idx="11"/>
          </p:nvPr>
        </p:nvSpPr>
        <p:spPr/>
        <p:txBody>
          <a:bodyPr/>
          <a:lstStyle/>
          <a:p>
            <a:r>
              <a:rPr lang="en-US" altLang="en-US" smtClean="0"/>
              <a:t>© 2014 NACMA</a:t>
            </a:r>
            <a:endParaRPr lang="en-US" altLang="en-US"/>
          </a:p>
        </p:txBody>
      </p:sp>
    </p:spTree>
    <p:extLst>
      <p:ext uri="{BB962C8B-B14F-4D97-AF65-F5344CB8AC3E}">
        <p14:creationId xmlns:p14="http://schemas.microsoft.com/office/powerpoint/2010/main" val="24698943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 Terminating Type MC Cable (MCI-A)</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400" dirty="0" smtClean="0"/>
              <a:t>Cut to appropriate length</a:t>
            </a:r>
          </a:p>
          <a:p>
            <a:pPr marL="457200" indent="-457200">
              <a:buFont typeface="+mj-lt"/>
              <a:buAutoNum type="arabicPeriod"/>
            </a:pPr>
            <a:r>
              <a:rPr lang="en-US" sz="2400" dirty="0" smtClean="0"/>
              <a:t>Cut the armor using a rotary cutting tool designed for the cable</a:t>
            </a:r>
          </a:p>
          <a:p>
            <a:pPr marL="457200" indent="-457200">
              <a:buFont typeface="+mj-lt"/>
              <a:buAutoNum type="arabicPeriod"/>
            </a:pPr>
            <a:r>
              <a:rPr lang="en-US" sz="2400" dirty="0" smtClean="0"/>
              <a:t>Separate aluminum grounding/bonding conductor and fold back about 120 degrees</a:t>
            </a:r>
          </a:p>
          <a:p>
            <a:pPr marL="457200" indent="-457200">
              <a:buFont typeface="+mj-lt"/>
              <a:buAutoNum type="arabicPeriod"/>
            </a:pPr>
            <a:r>
              <a:rPr lang="en-US" sz="2400" dirty="0" smtClean="0"/>
              <a:t>Cut the aluminum grounding/bonding conductor flush with the end of the cable</a:t>
            </a:r>
          </a:p>
          <a:p>
            <a:pPr marL="457200" indent="-457200">
              <a:buFont typeface="+mj-lt"/>
              <a:buAutoNum type="arabicPeriod"/>
            </a:pPr>
            <a:r>
              <a:rPr lang="en-US" sz="2400" dirty="0" smtClean="0"/>
              <a:t>Select properly sized fitting that is listed for cable</a:t>
            </a:r>
          </a:p>
          <a:p>
            <a:pPr marL="457200" indent="-457200">
              <a:buFont typeface="+mj-lt"/>
              <a:buAutoNum type="arabicPeriod"/>
            </a:pPr>
            <a:r>
              <a:rPr lang="en-US" sz="2400" dirty="0" smtClean="0"/>
              <a:t>Optionally may terminate aluminum grounding/bonding conductor using proper methods</a:t>
            </a:r>
          </a:p>
          <a:p>
            <a:endParaRPr lang="en-US" sz="2400" dirty="0"/>
          </a:p>
        </p:txBody>
      </p:sp>
      <p:sp>
        <p:nvSpPr>
          <p:cNvPr id="4" name="Footer Placeholder 3"/>
          <p:cNvSpPr>
            <a:spLocks noGrp="1"/>
          </p:cNvSpPr>
          <p:nvPr>
            <p:ph type="ftr" sz="quarter" idx="11"/>
          </p:nvPr>
        </p:nvSpPr>
        <p:spPr/>
        <p:txBody>
          <a:bodyPr/>
          <a:lstStyle/>
          <a:p>
            <a:r>
              <a:rPr lang="en-US" altLang="en-US" smtClean="0"/>
              <a:t>© 2014 NACMA</a:t>
            </a:r>
            <a:endParaRPr lang="en-US" altLang="en-US"/>
          </a:p>
        </p:txBody>
      </p:sp>
    </p:spTree>
    <p:extLst>
      <p:ext uri="{BB962C8B-B14F-4D97-AF65-F5344CB8AC3E}">
        <p14:creationId xmlns:p14="http://schemas.microsoft.com/office/powerpoint/2010/main" val="21440840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 2014 NACMA</a:t>
            </a:r>
            <a:endParaRPr lang="en-US" altLang="en-US"/>
          </a:p>
        </p:txBody>
      </p:sp>
      <p:sp>
        <p:nvSpPr>
          <p:cNvPr id="530434" name="Rectangle 2"/>
          <p:cNvSpPr>
            <a:spLocks noGrp="1" noChangeArrowheads="1"/>
          </p:cNvSpPr>
          <p:nvPr>
            <p:ph type="title"/>
          </p:nvPr>
        </p:nvSpPr>
        <p:spPr/>
        <p:txBody>
          <a:bodyPr/>
          <a:lstStyle/>
          <a:p>
            <a:r>
              <a:rPr lang="en-US" altLang="en-US" sz="4000"/>
              <a:t>9. Type MC Cable in Hazardous (Classified) Locations</a:t>
            </a:r>
          </a:p>
        </p:txBody>
      </p:sp>
      <p:sp>
        <p:nvSpPr>
          <p:cNvPr id="530435" name="Rectangle 3" descr="Rectangle: Click to edit Master text styles&#10;Second level&#10;Third level&#10;Fourth level&#10;Fifth level"/>
          <p:cNvSpPr>
            <a:spLocks noGrp="1" noChangeArrowheads="1"/>
          </p:cNvSpPr>
          <p:nvPr>
            <p:ph type="body" idx="1"/>
          </p:nvPr>
        </p:nvSpPr>
        <p:spPr/>
        <p:txBody>
          <a:bodyPr/>
          <a:lstStyle/>
          <a:p>
            <a:r>
              <a:rPr lang="en-US" altLang="en-US" dirty="0"/>
              <a:t>9.1 Class I Locations</a:t>
            </a:r>
          </a:p>
          <a:p>
            <a:r>
              <a:rPr lang="en-US" altLang="en-US" dirty="0"/>
              <a:t>9.2 Class II Locations</a:t>
            </a:r>
          </a:p>
          <a:p>
            <a:r>
              <a:rPr lang="en-US" altLang="en-US" dirty="0" smtClean="0"/>
              <a:t>9.3 </a:t>
            </a:r>
            <a:r>
              <a:rPr lang="en-US" altLang="en-US" dirty="0"/>
              <a:t>Seals in Hazardous (Classified) Locations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altLang="en-US" smtClean="0"/>
              <a:t>© 2014 NACMA</a:t>
            </a:r>
            <a:endParaRPr lang="en-US" altLang="en-US"/>
          </a:p>
        </p:txBody>
      </p:sp>
      <p:sp>
        <p:nvSpPr>
          <p:cNvPr id="531460" name="Rectangle 4"/>
          <p:cNvSpPr>
            <a:spLocks noGrp="1" noChangeArrowheads="1"/>
          </p:cNvSpPr>
          <p:nvPr>
            <p:ph type="title"/>
          </p:nvPr>
        </p:nvSpPr>
        <p:spPr/>
        <p:txBody>
          <a:bodyPr/>
          <a:lstStyle/>
          <a:p>
            <a:r>
              <a:rPr lang="en-US" altLang="en-US" sz="4000" dirty="0"/>
              <a:t>Table </a:t>
            </a:r>
            <a:r>
              <a:rPr lang="en-US" altLang="en-US" sz="4000" dirty="0" smtClean="0"/>
              <a:t>9.1: </a:t>
            </a:r>
            <a:r>
              <a:rPr lang="en-US" altLang="en-US" sz="4000" dirty="0"/>
              <a:t>Hazardous (Classified) Locations</a:t>
            </a:r>
          </a:p>
        </p:txBody>
      </p:sp>
      <p:graphicFrame>
        <p:nvGraphicFramePr>
          <p:cNvPr id="531485" name="Group 29"/>
          <p:cNvGraphicFramePr>
            <a:graphicFrameLocks noGrp="1"/>
          </p:cNvGraphicFramePr>
          <p:nvPr>
            <p:ph type="tbl" idx="1"/>
          </p:nvPr>
        </p:nvGraphicFramePr>
        <p:xfrm>
          <a:off x="838200" y="1905000"/>
          <a:ext cx="7772400" cy="2780983"/>
        </p:xfrm>
        <a:graphic>
          <a:graphicData uri="http://schemas.openxmlformats.org/drawingml/2006/table">
            <a:tbl>
              <a:tblPr/>
              <a:tblGrid>
                <a:gridCol w="2727325"/>
                <a:gridCol w="2690813"/>
                <a:gridCol w="2354262"/>
              </a:tblGrid>
              <a:tr h="982663">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1" i="0" u="none" strike="noStrike" cap="none" normalizeH="0" baseline="0" smtClean="0">
                          <a:ln>
                            <a:noFill/>
                          </a:ln>
                          <a:solidFill>
                            <a:schemeClr val="tx1"/>
                          </a:solidFill>
                          <a:effectLst/>
                          <a:latin typeface="Tahoma" pitchFamily="34" charset="0"/>
                        </a:rPr>
                        <a:t>Area or Occupancy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1" i="0" u="none" strike="noStrike" cap="none" normalizeH="0" baseline="0" smtClean="0">
                          <a:ln>
                            <a:noFill/>
                          </a:ln>
                          <a:solidFill>
                            <a:schemeClr val="tx1"/>
                          </a:solidFill>
                          <a:effectLst/>
                          <a:latin typeface="Tahoma" pitchFamily="34" charset="0"/>
                        </a:rPr>
                        <a:t>Area Classification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1" i="0" u="none" strike="noStrike" cap="none" normalizeH="0" baseline="0" smtClean="0">
                          <a:ln>
                            <a:noFill/>
                          </a:ln>
                          <a:solidFill>
                            <a:schemeClr val="tx1"/>
                          </a:solidFill>
                          <a:effectLst/>
                          <a:latin typeface="Tahoma" pitchFamily="34" charset="0"/>
                        </a:rPr>
                        <a:t>Type of MC Cable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36625">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In industrial establishments with restricted public access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Class I, Div. 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rgbClr val="000099"/>
                        </a:buClr>
                        <a:buSzPct val="70000"/>
                        <a:buFont typeface="Wingdings" pitchFamily="2" charset="2"/>
                        <a:defRPr sz="2800">
                          <a:solidFill>
                            <a:schemeClr val="tx1"/>
                          </a:solidFill>
                          <a:latin typeface="Tahoma" pitchFamily="34" charset="0"/>
                        </a:defRPr>
                      </a:lvl1pPr>
                      <a:lvl2pPr>
                        <a:spcBef>
                          <a:spcPct val="20000"/>
                        </a:spcBef>
                        <a:buClr>
                          <a:srgbClr val="000099"/>
                        </a:buClr>
                        <a:defRPr sz="2400">
                          <a:solidFill>
                            <a:schemeClr val="tx1"/>
                          </a:solidFill>
                          <a:latin typeface="Tahoma" pitchFamily="34" charset="0"/>
                        </a:defRPr>
                      </a:lvl2pPr>
                      <a:lvl3pPr>
                        <a:spcBef>
                          <a:spcPct val="20000"/>
                        </a:spcBef>
                        <a:buClr>
                          <a:srgbClr val="000099"/>
                        </a:buClr>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itchFamily="2" charset="2"/>
                        <a:buNone/>
                        <a:tabLst/>
                      </a:pPr>
                      <a:r>
                        <a:rPr kumimoji="0" lang="en-US" altLang="en-US" sz="2800" b="0" i="0" u="none" strike="noStrike" cap="none" normalizeH="0" baseline="0" smtClean="0">
                          <a:ln>
                            <a:noFill/>
                          </a:ln>
                          <a:solidFill>
                            <a:schemeClr val="tx1"/>
                          </a:solidFill>
                          <a:effectLst/>
                          <a:latin typeface="Tahoma" pitchFamily="34" charset="0"/>
                        </a:rPr>
                        <a:t>MC-HL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31486" name="Text Box 30"/>
          <p:cNvSpPr txBox="1">
            <a:spLocks noChangeArrowheads="1"/>
          </p:cNvSpPr>
          <p:nvPr/>
        </p:nvSpPr>
        <p:spPr bwMode="auto">
          <a:xfrm>
            <a:off x="769938" y="4746625"/>
            <a:ext cx="68289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0" dirty="0"/>
              <a:t>See page </a:t>
            </a:r>
            <a:r>
              <a:rPr lang="en-US" altLang="en-US" i="0" dirty="0" smtClean="0"/>
              <a:t>30 </a:t>
            </a:r>
            <a:r>
              <a:rPr lang="en-US" altLang="en-US" i="0" dirty="0"/>
              <a:t>for Hazardous (Classified) Locations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smtClean="0"/>
              <a:t>© 2014 NACMA</a:t>
            </a:r>
            <a:endParaRPr lang="en-US" altLang="en-US"/>
          </a:p>
        </p:txBody>
      </p:sp>
      <p:sp>
        <p:nvSpPr>
          <p:cNvPr id="533506" name="Rectangle 2"/>
          <p:cNvSpPr>
            <a:spLocks noGrp="1" noChangeArrowheads="1"/>
          </p:cNvSpPr>
          <p:nvPr>
            <p:ph type="title"/>
          </p:nvPr>
        </p:nvSpPr>
        <p:spPr/>
        <p:txBody>
          <a:bodyPr/>
          <a:lstStyle/>
          <a:p>
            <a:r>
              <a:rPr lang="en-US" altLang="en-US"/>
              <a:t>For Additional Information</a:t>
            </a:r>
          </a:p>
        </p:txBody>
      </p:sp>
      <p:sp>
        <p:nvSpPr>
          <p:cNvPr id="533507" name="Rectangle 3" descr="Rectangle: Click to edit Master text styles&#10;Second level&#10;Third level&#10;Fourth level&#10;Fifth level"/>
          <p:cNvSpPr>
            <a:spLocks noGrp="1" noChangeArrowheads="1"/>
          </p:cNvSpPr>
          <p:nvPr>
            <p:ph type="body" idx="1"/>
          </p:nvPr>
        </p:nvSpPr>
        <p:spPr/>
        <p:txBody>
          <a:bodyPr/>
          <a:lstStyle/>
          <a:p>
            <a:r>
              <a:rPr lang="en-US" altLang="en-US">
                <a:solidFill>
                  <a:srgbClr val="000099"/>
                </a:solidFill>
                <a:hlinkClick r:id="rId3"/>
              </a:rPr>
              <a:t>www.nacmaonline.com</a:t>
            </a:r>
            <a:endParaRPr lang="en-US" altLang="en-US">
              <a:solidFill>
                <a:srgbClr val="000099"/>
              </a:solidFill>
            </a:endParaRPr>
          </a:p>
          <a:p>
            <a:r>
              <a:rPr lang="en-US" altLang="en-US"/>
              <a:t>Any NACMA member company</a:t>
            </a:r>
          </a:p>
        </p:txBody>
      </p:sp>
      <p:pic>
        <p:nvPicPr>
          <p:cNvPr id="533508" name="Picture 4" descr="NACMA Logo Shad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6113" y="3709988"/>
            <a:ext cx="5546725" cy="1589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4443</TotalTime>
  <Words>4558</Words>
  <Application>Microsoft Office PowerPoint</Application>
  <PresentationFormat>On-screen Show (4:3)</PresentationFormat>
  <Paragraphs>751</Paragraphs>
  <Slides>96</Slides>
  <Notes>90</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Blueprint</vt:lpstr>
      <vt:lpstr>The National Armored Cable Manufacturers Association Presents</vt:lpstr>
      <vt:lpstr>An ANSI Standard</vt:lpstr>
      <vt:lpstr>Session Outline</vt:lpstr>
      <vt:lpstr>Session Outline</vt:lpstr>
      <vt:lpstr>1. Scope</vt:lpstr>
      <vt:lpstr>1. Scope (continued)</vt:lpstr>
      <vt:lpstr>2. Glossary</vt:lpstr>
      <vt:lpstr>3. Identification of Cables</vt:lpstr>
      <vt:lpstr>PowerPoint Presentation</vt:lpstr>
      <vt:lpstr>Table 1: Identification of Type AC and MC Cables</vt:lpstr>
      <vt:lpstr>Table 1: Identification of Type AC and MC Cables (continued)</vt:lpstr>
      <vt:lpstr>Table 1: Identification of Type AC and MC Cables (continued)</vt:lpstr>
      <vt:lpstr>Table 1: Identification of Type AC and MC Cables (continued)</vt:lpstr>
      <vt:lpstr>Table 1: Identification of Type AC and MC Cables (continued)</vt:lpstr>
      <vt:lpstr>PowerPoint Presentation</vt:lpstr>
      <vt:lpstr>4.1 Description, Type AC Cable</vt:lpstr>
      <vt:lpstr>4.1 Description, Type AC Cable (continued)</vt:lpstr>
      <vt:lpstr>Type AC Cable, Construction</vt:lpstr>
      <vt:lpstr>4.2 Equipment Grounding, Type AC Cable</vt:lpstr>
      <vt:lpstr>4.3 Uses Permitted, Type AC Cable</vt:lpstr>
      <vt:lpstr>4.3.1 Uses Permitted, Special Occupancies</vt:lpstr>
      <vt:lpstr>4.4 Uses Not Permitted, Type AC Cable</vt:lpstr>
      <vt:lpstr>4.5 Connectors</vt:lpstr>
      <vt:lpstr>PowerPoint Presentation</vt:lpstr>
      <vt:lpstr>4.5 Connectors (continued) </vt:lpstr>
      <vt:lpstr>4.5 Connectors (continued) </vt:lpstr>
      <vt:lpstr>4.5 Connectors (continued)</vt:lpstr>
      <vt:lpstr>4.5 Connectors (continued) </vt:lpstr>
      <vt:lpstr>More on Fittings for Type AC Cable</vt:lpstr>
      <vt:lpstr>5. Metal-Clad Cables (Type MC)</vt:lpstr>
      <vt:lpstr>5.1 Description</vt:lpstr>
      <vt:lpstr>5.1 Description (continued) </vt:lpstr>
      <vt:lpstr>5.1 Description (continued)</vt:lpstr>
      <vt:lpstr>5.2 Conductors</vt:lpstr>
      <vt:lpstr>5.2 Conductors (continued)</vt:lpstr>
      <vt:lpstr>5.2 Conductors (continued) </vt:lpstr>
      <vt:lpstr>5.3 Special MC Cable Configurations</vt:lpstr>
      <vt:lpstr>Multiple Neutral Conductors</vt:lpstr>
      <vt:lpstr>PVC Jacketed Cable</vt:lpstr>
      <vt:lpstr>5.4 Equipment Grounding</vt:lpstr>
      <vt:lpstr>5.4.1 Equipment Grounding (continued)</vt:lpstr>
      <vt:lpstr>5.4.1 Equipment Grounding (continued)</vt:lpstr>
      <vt:lpstr>5.4.2 Smooth or Corrugated Sheath Type MC Cable</vt:lpstr>
      <vt:lpstr>5.5 Uses Permitted</vt:lpstr>
      <vt:lpstr>5.6 Uses Not Permitted</vt:lpstr>
      <vt:lpstr>5.7 Connectors</vt:lpstr>
      <vt:lpstr>5.7.2 Connector Identification</vt:lpstr>
      <vt:lpstr>Table 5.7.2, Identification of Connector</vt:lpstr>
      <vt:lpstr>5.7.2 Connector Identification (continued)</vt:lpstr>
      <vt:lpstr>5.7.3 Connector Size</vt:lpstr>
      <vt:lpstr>5.7.4 Suitable for Type of Cable or Location</vt:lpstr>
      <vt:lpstr>5.7.4 Suitable for Type of Cable or Location (continued)</vt:lpstr>
      <vt:lpstr>5.7.5 Grounding</vt:lpstr>
      <vt:lpstr>6. General Installation Procedures</vt:lpstr>
      <vt:lpstr>PowerPoint Presentation</vt:lpstr>
      <vt:lpstr>6.1 General Procedures</vt:lpstr>
      <vt:lpstr>6.2 Installation of Home Runs</vt:lpstr>
      <vt:lpstr>6.2.1 Planning</vt:lpstr>
      <vt:lpstr>6.2.2 Home Run Cables</vt:lpstr>
      <vt:lpstr>6.2.3 Phasing of Circuit Conductors</vt:lpstr>
      <vt:lpstr>6.2.4 Derating Conductors</vt:lpstr>
      <vt:lpstr>Table 6.2.4: Ampacity Reduction</vt:lpstr>
      <vt:lpstr>6.2.4 Derating Conductors</vt:lpstr>
      <vt:lpstr>Figure 6.2.4 Cable Supporter</vt:lpstr>
      <vt:lpstr>Issues Related to Derating for Number of Conductors</vt:lpstr>
      <vt:lpstr>Home Run Cable Example 1</vt:lpstr>
      <vt:lpstr>Home Run Cable Example 2</vt:lpstr>
      <vt:lpstr>6.2.4.1 When the Neutral Counts</vt:lpstr>
      <vt:lpstr>6.3. Cutting AC and MC Cables</vt:lpstr>
      <vt:lpstr>6.3.1 Rotary Armor Cutter</vt:lpstr>
      <vt:lpstr>PowerPoint Presentation</vt:lpstr>
      <vt:lpstr>6.3.2 Hacksaw</vt:lpstr>
      <vt:lpstr>6.3.3 Wire Cutters</vt:lpstr>
      <vt:lpstr>6.3.4 Caution</vt:lpstr>
      <vt:lpstr>6.4 Position of Cable in Connector</vt:lpstr>
      <vt:lpstr>6.5.1 Overcurrent Protection and Derating Type AC Cables</vt:lpstr>
      <vt:lpstr>Table 6.5.1 OCP &amp; Derating of Type AC Cables</vt:lpstr>
      <vt:lpstr>6.5.2 Type MC Cables</vt:lpstr>
      <vt:lpstr>Table 6.5.2 OCP &amp; Derating of Type MC Cables</vt:lpstr>
      <vt:lpstr>6.6 Fishing Cables</vt:lpstr>
      <vt:lpstr>6.7 Installing Cables Through Fire-Rated Members</vt:lpstr>
      <vt:lpstr>PowerPoint Presentation</vt:lpstr>
      <vt:lpstr>7.1 Type AC Cables, Boxes and Fittings</vt:lpstr>
      <vt:lpstr>7.2 Isolated Equipment Grounding </vt:lpstr>
      <vt:lpstr>7.3 Health Care Facilities</vt:lpstr>
      <vt:lpstr>7.3.1 Emergency Systems in Health Care Facilities</vt:lpstr>
      <vt:lpstr>PowerPoint Presentation</vt:lpstr>
      <vt:lpstr>8.1 Type MC Cable, Boxes and Fittings</vt:lpstr>
      <vt:lpstr>8.2 Isolated Equipment Grounding </vt:lpstr>
      <vt:lpstr>8.3 Health Care Facilities</vt:lpstr>
      <vt:lpstr>8.3.1 Emergency Systems in Health Care Facilities</vt:lpstr>
      <vt:lpstr>Table 8.3 Type MC Cable in Patient Care Areas of HCFs</vt:lpstr>
      <vt:lpstr>8.4 Terminating Type MC Cable (MCI-A)</vt:lpstr>
      <vt:lpstr>9. Type MC Cable in Hazardous (Classified) Locations</vt:lpstr>
      <vt:lpstr>Table 9.1: Hazardous (Classified) Locations</vt:lpstr>
      <vt:lpstr>For Additional Information</vt:lpstr>
    </vt:vector>
  </TitlesOfParts>
  <Company>Simmons Electrical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AC and Type MC Cables</dc:title>
  <dc:creator>Phil Simmons</dc:creator>
  <cp:lastModifiedBy>Phil</cp:lastModifiedBy>
  <cp:revision>169</cp:revision>
  <cp:lastPrinted>2001-01-09T23:15:21Z</cp:lastPrinted>
  <dcterms:created xsi:type="dcterms:W3CDTF">1999-11-08T15:56:52Z</dcterms:created>
  <dcterms:modified xsi:type="dcterms:W3CDTF">2014-05-28T05:23:36Z</dcterms:modified>
</cp:coreProperties>
</file>